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5" r:id="rId2"/>
    <p:sldId id="440" r:id="rId3"/>
    <p:sldId id="441" r:id="rId4"/>
    <p:sldId id="442" r:id="rId5"/>
    <p:sldId id="443" r:id="rId6"/>
    <p:sldId id="444" r:id="rId7"/>
    <p:sldId id="445" r:id="rId8"/>
    <p:sldId id="447" r:id="rId9"/>
    <p:sldId id="448" r:id="rId10"/>
    <p:sldId id="449" r:id="rId11"/>
    <p:sldId id="450" r:id="rId12"/>
    <p:sldId id="451" r:id="rId13"/>
    <p:sldId id="452" r:id="rId14"/>
    <p:sldId id="453" r:id="rId15"/>
    <p:sldId id="454" r:id="rId16"/>
    <p:sldId id="455" r:id="rId17"/>
    <p:sldId id="456" r:id="rId18"/>
    <p:sldId id="457" r:id="rId19"/>
    <p:sldId id="458" r:id="rId20"/>
    <p:sldId id="395" r:id="rId21"/>
    <p:sldId id="396" r:id="rId22"/>
    <p:sldId id="461" r:id="rId23"/>
    <p:sldId id="46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754"/>
  </p:normalViewPr>
  <p:slideViewPr>
    <p:cSldViewPr snapToGrid="0">
      <p:cViewPr>
        <p:scale>
          <a:sx n="96" d="100"/>
          <a:sy n="96" d="100"/>
        </p:scale>
        <p:origin x="1064"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76FC6-A807-D284-F491-689A6A1DB2F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DC09387-171A-DFF4-4DC0-ECCFB2A8BA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36F57FEF-0D8E-8667-44C1-131D82F973C6}"/>
              </a:ext>
            </a:extLst>
          </p:cNvPr>
          <p:cNvSpPr>
            <a:spLocks noGrp="1"/>
          </p:cNvSpPr>
          <p:nvPr>
            <p:ph type="dt" sz="half" idx="10"/>
          </p:nvPr>
        </p:nvSpPr>
        <p:spPr/>
        <p:txBody>
          <a:bodyPr/>
          <a:lstStyle/>
          <a:p>
            <a:fld id="{A40FE4DD-0784-334E-BDAB-2B5BAF26354B}" type="datetimeFigureOut">
              <a:rPr lang="en-GB" smtClean="0"/>
              <a:t>26/10/2023</a:t>
            </a:fld>
            <a:endParaRPr lang="en-GB"/>
          </a:p>
        </p:txBody>
      </p:sp>
      <p:sp>
        <p:nvSpPr>
          <p:cNvPr id="5" name="Footer Placeholder 4">
            <a:extLst>
              <a:ext uri="{FF2B5EF4-FFF2-40B4-BE49-F238E27FC236}">
                <a16:creationId xmlns:a16="http://schemas.microsoft.com/office/drawing/2014/main" id="{60F49DB2-0365-036C-0795-E1EFAEE1F9B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5E25360-2304-C499-13BD-D8BFE8B59332}"/>
              </a:ext>
            </a:extLst>
          </p:cNvPr>
          <p:cNvSpPr>
            <a:spLocks noGrp="1"/>
          </p:cNvSpPr>
          <p:nvPr>
            <p:ph type="sldNum" sz="quarter" idx="12"/>
          </p:nvPr>
        </p:nvSpPr>
        <p:spPr/>
        <p:txBody>
          <a:bodyPr/>
          <a:lstStyle/>
          <a:p>
            <a:fld id="{0243F93A-7AA1-E148-8A1E-83B18EA15229}" type="slidenum">
              <a:rPr lang="en-GB" smtClean="0"/>
              <a:t>‹#›</a:t>
            </a:fld>
            <a:endParaRPr lang="en-GB"/>
          </a:p>
        </p:txBody>
      </p:sp>
    </p:spTree>
    <p:extLst>
      <p:ext uri="{BB962C8B-B14F-4D97-AF65-F5344CB8AC3E}">
        <p14:creationId xmlns:p14="http://schemas.microsoft.com/office/powerpoint/2010/main" val="1811468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E989A-A463-DBB9-6EC8-D967CBD6B0B6}"/>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4FA35511-9EC0-D227-D477-A733BC08269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E0F55E7-0259-ECBF-E557-7836B5ADC0DA}"/>
              </a:ext>
            </a:extLst>
          </p:cNvPr>
          <p:cNvSpPr>
            <a:spLocks noGrp="1"/>
          </p:cNvSpPr>
          <p:nvPr>
            <p:ph type="dt" sz="half" idx="10"/>
          </p:nvPr>
        </p:nvSpPr>
        <p:spPr/>
        <p:txBody>
          <a:bodyPr/>
          <a:lstStyle/>
          <a:p>
            <a:fld id="{A40FE4DD-0784-334E-BDAB-2B5BAF26354B}" type="datetimeFigureOut">
              <a:rPr lang="en-GB" smtClean="0"/>
              <a:t>26/10/2023</a:t>
            </a:fld>
            <a:endParaRPr lang="en-GB"/>
          </a:p>
        </p:txBody>
      </p:sp>
      <p:sp>
        <p:nvSpPr>
          <p:cNvPr id="5" name="Footer Placeholder 4">
            <a:extLst>
              <a:ext uri="{FF2B5EF4-FFF2-40B4-BE49-F238E27FC236}">
                <a16:creationId xmlns:a16="http://schemas.microsoft.com/office/drawing/2014/main" id="{94EED644-652E-1974-EA76-026BE3A168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71E8006-ACEA-68A5-45C0-AD6F7D907472}"/>
              </a:ext>
            </a:extLst>
          </p:cNvPr>
          <p:cNvSpPr>
            <a:spLocks noGrp="1"/>
          </p:cNvSpPr>
          <p:nvPr>
            <p:ph type="sldNum" sz="quarter" idx="12"/>
          </p:nvPr>
        </p:nvSpPr>
        <p:spPr/>
        <p:txBody>
          <a:bodyPr/>
          <a:lstStyle/>
          <a:p>
            <a:fld id="{0243F93A-7AA1-E148-8A1E-83B18EA15229}" type="slidenum">
              <a:rPr lang="en-GB" smtClean="0"/>
              <a:t>‹#›</a:t>
            </a:fld>
            <a:endParaRPr lang="en-GB"/>
          </a:p>
        </p:txBody>
      </p:sp>
    </p:spTree>
    <p:extLst>
      <p:ext uri="{BB962C8B-B14F-4D97-AF65-F5344CB8AC3E}">
        <p14:creationId xmlns:p14="http://schemas.microsoft.com/office/powerpoint/2010/main" val="794140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55B244-9D1E-382E-743F-1C5E2288044A}"/>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BF47F9F4-44E5-24F0-27A7-C6BDCD3B2FE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4D562F0-0E17-9DD4-1896-FDF47B16BC62}"/>
              </a:ext>
            </a:extLst>
          </p:cNvPr>
          <p:cNvSpPr>
            <a:spLocks noGrp="1"/>
          </p:cNvSpPr>
          <p:nvPr>
            <p:ph type="dt" sz="half" idx="10"/>
          </p:nvPr>
        </p:nvSpPr>
        <p:spPr/>
        <p:txBody>
          <a:bodyPr/>
          <a:lstStyle/>
          <a:p>
            <a:fld id="{A40FE4DD-0784-334E-BDAB-2B5BAF26354B}" type="datetimeFigureOut">
              <a:rPr lang="en-GB" smtClean="0"/>
              <a:t>26/10/2023</a:t>
            </a:fld>
            <a:endParaRPr lang="en-GB"/>
          </a:p>
        </p:txBody>
      </p:sp>
      <p:sp>
        <p:nvSpPr>
          <p:cNvPr id="5" name="Footer Placeholder 4">
            <a:extLst>
              <a:ext uri="{FF2B5EF4-FFF2-40B4-BE49-F238E27FC236}">
                <a16:creationId xmlns:a16="http://schemas.microsoft.com/office/drawing/2014/main" id="{59229518-AFDC-DA78-D5CD-6626F1104C3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5DF8C2-D17F-FF51-CED7-CB3F5A5B2779}"/>
              </a:ext>
            </a:extLst>
          </p:cNvPr>
          <p:cNvSpPr>
            <a:spLocks noGrp="1"/>
          </p:cNvSpPr>
          <p:nvPr>
            <p:ph type="sldNum" sz="quarter" idx="12"/>
          </p:nvPr>
        </p:nvSpPr>
        <p:spPr/>
        <p:txBody>
          <a:bodyPr/>
          <a:lstStyle/>
          <a:p>
            <a:fld id="{0243F93A-7AA1-E148-8A1E-83B18EA15229}" type="slidenum">
              <a:rPr lang="en-GB" smtClean="0"/>
              <a:t>‹#›</a:t>
            </a:fld>
            <a:endParaRPr lang="en-GB"/>
          </a:p>
        </p:txBody>
      </p:sp>
    </p:spTree>
    <p:extLst>
      <p:ext uri="{BB962C8B-B14F-4D97-AF65-F5344CB8AC3E}">
        <p14:creationId xmlns:p14="http://schemas.microsoft.com/office/powerpoint/2010/main" val="4021741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B0ACF-9007-468F-AB0B-A294D569B90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91B01C01-F654-9C97-ADD2-5A88EB41D2A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78FE2A0-3466-9224-B94E-29CD0FB0391E}"/>
              </a:ext>
            </a:extLst>
          </p:cNvPr>
          <p:cNvSpPr>
            <a:spLocks noGrp="1"/>
          </p:cNvSpPr>
          <p:nvPr>
            <p:ph type="dt" sz="half" idx="10"/>
          </p:nvPr>
        </p:nvSpPr>
        <p:spPr/>
        <p:txBody>
          <a:bodyPr/>
          <a:lstStyle/>
          <a:p>
            <a:fld id="{A40FE4DD-0784-334E-BDAB-2B5BAF26354B}" type="datetimeFigureOut">
              <a:rPr lang="en-GB" smtClean="0"/>
              <a:t>26/10/2023</a:t>
            </a:fld>
            <a:endParaRPr lang="en-GB"/>
          </a:p>
        </p:txBody>
      </p:sp>
      <p:sp>
        <p:nvSpPr>
          <p:cNvPr id="5" name="Footer Placeholder 4">
            <a:extLst>
              <a:ext uri="{FF2B5EF4-FFF2-40B4-BE49-F238E27FC236}">
                <a16:creationId xmlns:a16="http://schemas.microsoft.com/office/drawing/2014/main" id="{C7046358-EB3A-E02B-6EDB-CE2536A803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D097B2-8332-38B9-54FC-4E3882276074}"/>
              </a:ext>
            </a:extLst>
          </p:cNvPr>
          <p:cNvSpPr>
            <a:spLocks noGrp="1"/>
          </p:cNvSpPr>
          <p:nvPr>
            <p:ph type="sldNum" sz="quarter" idx="12"/>
          </p:nvPr>
        </p:nvSpPr>
        <p:spPr/>
        <p:txBody>
          <a:bodyPr/>
          <a:lstStyle/>
          <a:p>
            <a:fld id="{0243F93A-7AA1-E148-8A1E-83B18EA15229}" type="slidenum">
              <a:rPr lang="en-GB" smtClean="0"/>
              <a:t>‹#›</a:t>
            </a:fld>
            <a:endParaRPr lang="en-GB"/>
          </a:p>
        </p:txBody>
      </p:sp>
    </p:spTree>
    <p:extLst>
      <p:ext uri="{BB962C8B-B14F-4D97-AF65-F5344CB8AC3E}">
        <p14:creationId xmlns:p14="http://schemas.microsoft.com/office/powerpoint/2010/main" val="814026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D801-FFEB-A2B9-EC7F-DB0F306DD0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B41A84F1-F626-FF0F-DD59-5128215754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5D3419D-A480-05C1-5DA3-81893C0F0FBE}"/>
              </a:ext>
            </a:extLst>
          </p:cNvPr>
          <p:cNvSpPr>
            <a:spLocks noGrp="1"/>
          </p:cNvSpPr>
          <p:nvPr>
            <p:ph type="dt" sz="half" idx="10"/>
          </p:nvPr>
        </p:nvSpPr>
        <p:spPr/>
        <p:txBody>
          <a:bodyPr/>
          <a:lstStyle/>
          <a:p>
            <a:fld id="{A40FE4DD-0784-334E-BDAB-2B5BAF26354B}" type="datetimeFigureOut">
              <a:rPr lang="en-GB" smtClean="0"/>
              <a:t>26/10/2023</a:t>
            </a:fld>
            <a:endParaRPr lang="en-GB"/>
          </a:p>
        </p:txBody>
      </p:sp>
      <p:sp>
        <p:nvSpPr>
          <p:cNvPr id="5" name="Footer Placeholder 4">
            <a:extLst>
              <a:ext uri="{FF2B5EF4-FFF2-40B4-BE49-F238E27FC236}">
                <a16:creationId xmlns:a16="http://schemas.microsoft.com/office/drawing/2014/main" id="{A626099F-5DAB-1C3A-6DF9-10ABCBED71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63AB999-B5DD-21E9-F252-AC21C83226B4}"/>
              </a:ext>
            </a:extLst>
          </p:cNvPr>
          <p:cNvSpPr>
            <a:spLocks noGrp="1"/>
          </p:cNvSpPr>
          <p:nvPr>
            <p:ph type="sldNum" sz="quarter" idx="12"/>
          </p:nvPr>
        </p:nvSpPr>
        <p:spPr/>
        <p:txBody>
          <a:bodyPr/>
          <a:lstStyle/>
          <a:p>
            <a:fld id="{0243F93A-7AA1-E148-8A1E-83B18EA15229}" type="slidenum">
              <a:rPr lang="en-GB" smtClean="0"/>
              <a:t>‹#›</a:t>
            </a:fld>
            <a:endParaRPr lang="en-GB"/>
          </a:p>
        </p:txBody>
      </p:sp>
    </p:spTree>
    <p:extLst>
      <p:ext uri="{BB962C8B-B14F-4D97-AF65-F5344CB8AC3E}">
        <p14:creationId xmlns:p14="http://schemas.microsoft.com/office/powerpoint/2010/main" val="4078924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4D07-E07E-058F-A107-EFBDCDD5DA1E}"/>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5AED3579-78E8-CDDD-F96E-8A093592ADC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597CE433-59A0-3E5C-0C29-BB2F52F1BDC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5F714891-7DA4-02C4-9DF6-4A2C0C56EA3C}"/>
              </a:ext>
            </a:extLst>
          </p:cNvPr>
          <p:cNvSpPr>
            <a:spLocks noGrp="1"/>
          </p:cNvSpPr>
          <p:nvPr>
            <p:ph type="dt" sz="half" idx="10"/>
          </p:nvPr>
        </p:nvSpPr>
        <p:spPr/>
        <p:txBody>
          <a:bodyPr/>
          <a:lstStyle/>
          <a:p>
            <a:fld id="{A40FE4DD-0784-334E-BDAB-2B5BAF26354B}" type="datetimeFigureOut">
              <a:rPr lang="en-GB" smtClean="0"/>
              <a:t>26/10/2023</a:t>
            </a:fld>
            <a:endParaRPr lang="en-GB"/>
          </a:p>
        </p:txBody>
      </p:sp>
      <p:sp>
        <p:nvSpPr>
          <p:cNvPr id="6" name="Footer Placeholder 5">
            <a:extLst>
              <a:ext uri="{FF2B5EF4-FFF2-40B4-BE49-F238E27FC236}">
                <a16:creationId xmlns:a16="http://schemas.microsoft.com/office/drawing/2014/main" id="{E6B19E7F-2644-51F6-4B66-EC1FB6DDAB1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9A0C27-311A-D6AE-DC7D-B0B78E7FC7E2}"/>
              </a:ext>
            </a:extLst>
          </p:cNvPr>
          <p:cNvSpPr>
            <a:spLocks noGrp="1"/>
          </p:cNvSpPr>
          <p:nvPr>
            <p:ph type="sldNum" sz="quarter" idx="12"/>
          </p:nvPr>
        </p:nvSpPr>
        <p:spPr/>
        <p:txBody>
          <a:bodyPr/>
          <a:lstStyle/>
          <a:p>
            <a:fld id="{0243F93A-7AA1-E148-8A1E-83B18EA15229}" type="slidenum">
              <a:rPr lang="en-GB" smtClean="0"/>
              <a:t>‹#›</a:t>
            </a:fld>
            <a:endParaRPr lang="en-GB"/>
          </a:p>
        </p:txBody>
      </p:sp>
    </p:spTree>
    <p:extLst>
      <p:ext uri="{BB962C8B-B14F-4D97-AF65-F5344CB8AC3E}">
        <p14:creationId xmlns:p14="http://schemas.microsoft.com/office/powerpoint/2010/main" val="2732513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5891E-3490-5B76-BE59-7D1E4948C93D}"/>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301AD1C5-9805-805B-2C90-7BB4AC0184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AD0F447-4F43-9AEE-62B1-CB72F14D129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E0778F33-571F-8E8E-98A0-F6C12CB86D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B7CC57B-8A6A-976B-71CF-F9A59F4EF32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8E498046-FB41-317D-AC67-EE4DE26964B3}"/>
              </a:ext>
            </a:extLst>
          </p:cNvPr>
          <p:cNvSpPr>
            <a:spLocks noGrp="1"/>
          </p:cNvSpPr>
          <p:nvPr>
            <p:ph type="dt" sz="half" idx="10"/>
          </p:nvPr>
        </p:nvSpPr>
        <p:spPr/>
        <p:txBody>
          <a:bodyPr/>
          <a:lstStyle/>
          <a:p>
            <a:fld id="{A40FE4DD-0784-334E-BDAB-2B5BAF26354B}" type="datetimeFigureOut">
              <a:rPr lang="en-GB" smtClean="0"/>
              <a:t>26/10/2023</a:t>
            </a:fld>
            <a:endParaRPr lang="en-GB"/>
          </a:p>
        </p:txBody>
      </p:sp>
      <p:sp>
        <p:nvSpPr>
          <p:cNvPr id="8" name="Footer Placeholder 7">
            <a:extLst>
              <a:ext uri="{FF2B5EF4-FFF2-40B4-BE49-F238E27FC236}">
                <a16:creationId xmlns:a16="http://schemas.microsoft.com/office/drawing/2014/main" id="{F5AC1E22-4D6B-114C-4904-F7E83063F00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F93F198-F322-4C49-2C6F-5AE7F48D5632}"/>
              </a:ext>
            </a:extLst>
          </p:cNvPr>
          <p:cNvSpPr>
            <a:spLocks noGrp="1"/>
          </p:cNvSpPr>
          <p:nvPr>
            <p:ph type="sldNum" sz="quarter" idx="12"/>
          </p:nvPr>
        </p:nvSpPr>
        <p:spPr/>
        <p:txBody>
          <a:bodyPr/>
          <a:lstStyle/>
          <a:p>
            <a:fld id="{0243F93A-7AA1-E148-8A1E-83B18EA15229}" type="slidenum">
              <a:rPr lang="en-GB" smtClean="0"/>
              <a:t>‹#›</a:t>
            </a:fld>
            <a:endParaRPr lang="en-GB"/>
          </a:p>
        </p:txBody>
      </p:sp>
    </p:spTree>
    <p:extLst>
      <p:ext uri="{BB962C8B-B14F-4D97-AF65-F5344CB8AC3E}">
        <p14:creationId xmlns:p14="http://schemas.microsoft.com/office/powerpoint/2010/main" val="2557288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01817-6641-55ED-76F2-161977FF61D8}"/>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4D5AC140-73EB-B2ED-1ECA-DB0D6E778E83}"/>
              </a:ext>
            </a:extLst>
          </p:cNvPr>
          <p:cNvSpPr>
            <a:spLocks noGrp="1"/>
          </p:cNvSpPr>
          <p:nvPr>
            <p:ph type="dt" sz="half" idx="10"/>
          </p:nvPr>
        </p:nvSpPr>
        <p:spPr/>
        <p:txBody>
          <a:bodyPr/>
          <a:lstStyle/>
          <a:p>
            <a:fld id="{A40FE4DD-0784-334E-BDAB-2B5BAF26354B}" type="datetimeFigureOut">
              <a:rPr lang="en-GB" smtClean="0"/>
              <a:t>26/10/2023</a:t>
            </a:fld>
            <a:endParaRPr lang="en-GB"/>
          </a:p>
        </p:txBody>
      </p:sp>
      <p:sp>
        <p:nvSpPr>
          <p:cNvPr id="4" name="Footer Placeholder 3">
            <a:extLst>
              <a:ext uri="{FF2B5EF4-FFF2-40B4-BE49-F238E27FC236}">
                <a16:creationId xmlns:a16="http://schemas.microsoft.com/office/drawing/2014/main" id="{5704B52F-04B3-AC96-B1B1-60715B8E610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9C71A1C-5CAE-588A-4D92-43CA109B9DAC}"/>
              </a:ext>
            </a:extLst>
          </p:cNvPr>
          <p:cNvSpPr>
            <a:spLocks noGrp="1"/>
          </p:cNvSpPr>
          <p:nvPr>
            <p:ph type="sldNum" sz="quarter" idx="12"/>
          </p:nvPr>
        </p:nvSpPr>
        <p:spPr/>
        <p:txBody>
          <a:bodyPr/>
          <a:lstStyle/>
          <a:p>
            <a:fld id="{0243F93A-7AA1-E148-8A1E-83B18EA15229}" type="slidenum">
              <a:rPr lang="en-GB" smtClean="0"/>
              <a:t>‹#›</a:t>
            </a:fld>
            <a:endParaRPr lang="en-GB"/>
          </a:p>
        </p:txBody>
      </p:sp>
    </p:spTree>
    <p:extLst>
      <p:ext uri="{BB962C8B-B14F-4D97-AF65-F5344CB8AC3E}">
        <p14:creationId xmlns:p14="http://schemas.microsoft.com/office/powerpoint/2010/main" val="318397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68F024-205C-6706-6D69-14E83FC04C9A}"/>
              </a:ext>
            </a:extLst>
          </p:cNvPr>
          <p:cNvSpPr>
            <a:spLocks noGrp="1"/>
          </p:cNvSpPr>
          <p:nvPr>
            <p:ph type="dt" sz="half" idx="10"/>
          </p:nvPr>
        </p:nvSpPr>
        <p:spPr/>
        <p:txBody>
          <a:bodyPr/>
          <a:lstStyle/>
          <a:p>
            <a:fld id="{A40FE4DD-0784-334E-BDAB-2B5BAF26354B}" type="datetimeFigureOut">
              <a:rPr lang="en-GB" smtClean="0"/>
              <a:t>26/10/2023</a:t>
            </a:fld>
            <a:endParaRPr lang="en-GB"/>
          </a:p>
        </p:txBody>
      </p:sp>
      <p:sp>
        <p:nvSpPr>
          <p:cNvPr id="3" name="Footer Placeholder 2">
            <a:extLst>
              <a:ext uri="{FF2B5EF4-FFF2-40B4-BE49-F238E27FC236}">
                <a16:creationId xmlns:a16="http://schemas.microsoft.com/office/drawing/2014/main" id="{B8DFAEF9-10BF-E7F9-B62F-8083D9F355E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756241B-4603-895D-C6C5-9DAF744176B6}"/>
              </a:ext>
            </a:extLst>
          </p:cNvPr>
          <p:cNvSpPr>
            <a:spLocks noGrp="1"/>
          </p:cNvSpPr>
          <p:nvPr>
            <p:ph type="sldNum" sz="quarter" idx="12"/>
          </p:nvPr>
        </p:nvSpPr>
        <p:spPr/>
        <p:txBody>
          <a:bodyPr/>
          <a:lstStyle/>
          <a:p>
            <a:fld id="{0243F93A-7AA1-E148-8A1E-83B18EA15229}" type="slidenum">
              <a:rPr lang="en-GB" smtClean="0"/>
              <a:t>‹#›</a:t>
            </a:fld>
            <a:endParaRPr lang="en-GB"/>
          </a:p>
        </p:txBody>
      </p:sp>
    </p:spTree>
    <p:extLst>
      <p:ext uri="{BB962C8B-B14F-4D97-AF65-F5344CB8AC3E}">
        <p14:creationId xmlns:p14="http://schemas.microsoft.com/office/powerpoint/2010/main" val="858595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5A051-94E1-2B0A-5612-1733A732A77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E17A2DFA-37A6-2EFE-7E49-BD84FC33F4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336C962F-C166-EB94-2043-80837E9D55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41F3B72-3D81-E65A-7CC2-DE624CA0CCC6}"/>
              </a:ext>
            </a:extLst>
          </p:cNvPr>
          <p:cNvSpPr>
            <a:spLocks noGrp="1"/>
          </p:cNvSpPr>
          <p:nvPr>
            <p:ph type="dt" sz="half" idx="10"/>
          </p:nvPr>
        </p:nvSpPr>
        <p:spPr/>
        <p:txBody>
          <a:bodyPr/>
          <a:lstStyle/>
          <a:p>
            <a:fld id="{A40FE4DD-0784-334E-BDAB-2B5BAF26354B}" type="datetimeFigureOut">
              <a:rPr lang="en-GB" smtClean="0"/>
              <a:t>26/10/2023</a:t>
            </a:fld>
            <a:endParaRPr lang="en-GB"/>
          </a:p>
        </p:txBody>
      </p:sp>
      <p:sp>
        <p:nvSpPr>
          <p:cNvPr id="6" name="Footer Placeholder 5">
            <a:extLst>
              <a:ext uri="{FF2B5EF4-FFF2-40B4-BE49-F238E27FC236}">
                <a16:creationId xmlns:a16="http://schemas.microsoft.com/office/drawing/2014/main" id="{70E44B6B-F090-7D64-CA4F-14270C76386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73A0BF7-2976-1045-6934-3A0061E6F1A6}"/>
              </a:ext>
            </a:extLst>
          </p:cNvPr>
          <p:cNvSpPr>
            <a:spLocks noGrp="1"/>
          </p:cNvSpPr>
          <p:nvPr>
            <p:ph type="sldNum" sz="quarter" idx="12"/>
          </p:nvPr>
        </p:nvSpPr>
        <p:spPr/>
        <p:txBody>
          <a:bodyPr/>
          <a:lstStyle/>
          <a:p>
            <a:fld id="{0243F93A-7AA1-E148-8A1E-83B18EA15229}" type="slidenum">
              <a:rPr lang="en-GB" smtClean="0"/>
              <a:t>‹#›</a:t>
            </a:fld>
            <a:endParaRPr lang="en-GB"/>
          </a:p>
        </p:txBody>
      </p:sp>
    </p:spTree>
    <p:extLst>
      <p:ext uri="{BB962C8B-B14F-4D97-AF65-F5344CB8AC3E}">
        <p14:creationId xmlns:p14="http://schemas.microsoft.com/office/powerpoint/2010/main" val="3442061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93816-07BB-CCFE-3E3A-7CBED618CB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7D1B5334-F197-D244-D2AE-290D392627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69462F4-DD7B-A309-A11D-5FF62B026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9DB4D61-E8B3-6FF1-E1C9-DFB068A5E69D}"/>
              </a:ext>
            </a:extLst>
          </p:cNvPr>
          <p:cNvSpPr>
            <a:spLocks noGrp="1"/>
          </p:cNvSpPr>
          <p:nvPr>
            <p:ph type="dt" sz="half" idx="10"/>
          </p:nvPr>
        </p:nvSpPr>
        <p:spPr/>
        <p:txBody>
          <a:bodyPr/>
          <a:lstStyle/>
          <a:p>
            <a:fld id="{A40FE4DD-0784-334E-BDAB-2B5BAF26354B}" type="datetimeFigureOut">
              <a:rPr lang="en-GB" smtClean="0"/>
              <a:t>26/10/2023</a:t>
            </a:fld>
            <a:endParaRPr lang="en-GB"/>
          </a:p>
        </p:txBody>
      </p:sp>
      <p:sp>
        <p:nvSpPr>
          <p:cNvPr id="6" name="Footer Placeholder 5">
            <a:extLst>
              <a:ext uri="{FF2B5EF4-FFF2-40B4-BE49-F238E27FC236}">
                <a16:creationId xmlns:a16="http://schemas.microsoft.com/office/drawing/2014/main" id="{707A0B36-74F2-7614-7A83-9A789E88ED3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5C9F4CF-F22B-A317-5C3C-B1448F851FAB}"/>
              </a:ext>
            </a:extLst>
          </p:cNvPr>
          <p:cNvSpPr>
            <a:spLocks noGrp="1"/>
          </p:cNvSpPr>
          <p:nvPr>
            <p:ph type="sldNum" sz="quarter" idx="12"/>
          </p:nvPr>
        </p:nvSpPr>
        <p:spPr/>
        <p:txBody>
          <a:bodyPr/>
          <a:lstStyle/>
          <a:p>
            <a:fld id="{0243F93A-7AA1-E148-8A1E-83B18EA15229}" type="slidenum">
              <a:rPr lang="en-GB" smtClean="0"/>
              <a:t>‹#›</a:t>
            </a:fld>
            <a:endParaRPr lang="en-GB"/>
          </a:p>
        </p:txBody>
      </p:sp>
    </p:spTree>
    <p:extLst>
      <p:ext uri="{BB962C8B-B14F-4D97-AF65-F5344CB8AC3E}">
        <p14:creationId xmlns:p14="http://schemas.microsoft.com/office/powerpoint/2010/main" val="3559742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D70CBC-E242-EC32-2D8D-DA4082F336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EB5F32AD-62FA-348E-81E1-8C3F5280CD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D522C7C-72A3-0350-2902-AFFF35FE8E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0FE4DD-0784-334E-BDAB-2B5BAF26354B}" type="datetimeFigureOut">
              <a:rPr lang="en-GB" smtClean="0"/>
              <a:t>26/10/2023</a:t>
            </a:fld>
            <a:endParaRPr lang="en-GB"/>
          </a:p>
        </p:txBody>
      </p:sp>
      <p:sp>
        <p:nvSpPr>
          <p:cNvPr id="5" name="Footer Placeholder 4">
            <a:extLst>
              <a:ext uri="{FF2B5EF4-FFF2-40B4-BE49-F238E27FC236}">
                <a16:creationId xmlns:a16="http://schemas.microsoft.com/office/drawing/2014/main" id="{D96D9146-13F5-F32A-EC0E-30027946A1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845A38C-0CB7-6EE7-4D33-980CAB2A40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43F93A-7AA1-E148-8A1E-83B18EA15229}" type="slidenum">
              <a:rPr lang="en-GB" smtClean="0"/>
              <a:t>‹#›</a:t>
            </a:fld>
            <a:endParaRPr lang="en-GB"/>
          </a:p>
        </p:txBody>
      </p:sp>
    </p:spTree>
    <p:extLst>
      <p:ext uri="{BB962C8B-B14F-4D97-AF65-F5344CB8AC3E}">
        <p14:creationId xmlns:p14="http://schemas.microsoft.com/office/powerpoint/2010/main" val="2871519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tqmp.org/RegularArticles/vol18-2/p181/"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1.emf"/><Relationship Id="rId1" Type="http://schemas.openxmlformats.org/officeDocument/2006/relationships/slideLayout" Target="../slideLayouts/slideLayout6.xml"/><Relationship Id="rId6" Type="http://schemas.openxmlformats.org/officeDocument/2006/relationships/image" Target="../media/image13.wmf"/><Relationship Id="rId5" Type="http://schemas.openxmlformats.org/officeDocument/2006/relationships/oleObject" Target="../embeddings/oleObject2.bin"/><Relationship Id="rId4" Type="http://schemas.openxmlformats.org/officeDocument/2006/relationships/image" Target="../media/image12.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6.wmf"/><Relationship Id="rId5" Type="http://schemas.openxmlformats.org/officeDocument/2006/relationships/oleObject" Target="../embeddings/oleObject4.bin"/><Relationship Id="rId4" Type="http://schemas.openxmlformats.org/officeDocument/2006/relationships/image" Target="../media/image15.wmf"/></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FB1F7E-E43C-2278-7983-D22247A2C1B5}"/>
              </a:ext>
            </a:extLst>
          </p:cNvPr>
          <p:cNvSpPr>
            <a:spLocks noGrp="1"/>
          </p:cNvSpPr>
          <p:nvPr>
            <p:ph type="ctrTitle"/>
          </p:nvPr>
        </p:nvSpPr>
        <p:spPr>
          <a:xfrm>
            <a:off x="2667000" y="1122363"/>
            <a:ext cx="7317432" cy="2387600"/>
          </a:xfrm>
        </p:spPr>
        <p:txBody>
          <a:bodyPr>
            <a:noAutofit/>
          </a:bodyPr>
          <a:lstStyle/>
          <a:p>
            <a:r>
              <a:rPr lang="en-GB" dirty="0">
                <a:solidFill>
                  <a:srgbClr val="FF0000"/>
                </a:solidFill>
              </a:rPr>
              <a:t>Chapter 10:</a:t>
            </a:r>
            <a:br>
              <a:rPr lang="en-GB" dirty="0">
                <a:solidFill>
                  <a:srgbClr val="FF0000"/>
                </a:solidFill>
              </a:rPr>
            </a:br>
            <a:r>
              <a:rPr lang="en-GB" dirty="0">
                <a:solidFill>
                  <a:srgbClr val="FF0000"/>
                </a:solidFill>
              </a:rPr>
              <a:t>Testing Proportions</a:t>
            </a:r>
          </a:p>
        </p:txBody>
      </p:sp>
      <p:sp>
        <p:nvSpPr>
          <p:cNvPr id="6" name="Subtitle 5">
            <a:extLst>
              <a:ext uri="{FF2B5EF4-FFF2-40B4-BE49-F238E27FC236}">
                <a16:creationId xmlns:a16="http://schemas.microsoft.com/office/drawing/2014/main" id="{E259DEF7-3367-EA40-3DD4-BE25FE47A982}"/>
              </a:ext>
            </a:extLst>
          </p:cNvPr>
          <p:cNvSpPr>
            <a:spLocks noGrp="1"/>
          </p:cNvSpPr>
          <p:nvPr>
            <p:ph type="subTitle" idx="1"/>
          </p:nvPr>
        </p:nvSpPr>
        <p:spPr/>
        <p:txBody>
          <a:bodyPr>
            <a:normAutofit/>
          </a:bodyPr>
          <a:lstStyle/>
          <a:p>
            <a:r>
              <a:rPr lang="en-GB" dirty="0"/>
              <a:t>Textbook: Ahmad Daryanto, Introduction to Quantitative Research Methods for Marketing With SPSS and R: Tools and Techniques, Routledge. 2024</a:t>
            </a:r>
          </a:p>
        </p:txBody>
      </p:sp>
    </p:spTree>
    <p:extLst>
      <p:ext uri="{BB962C8B-B14F-4D97-AF65-F5344CB8AC3E}">
        <p14:creationId xmlns:p14="http://schemas.microsoft.com/office/powerpoint/2010/main" val="2087706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520DA-E656-6E88-59FA-387132D6F4F5}"/>
              </a:ext>
            </a:extLst>
          </p:cNvPr>
          <p:cNvSpPr>
            <a:spLocks noGrp="1"/>
          </p:cNvSpPr>
          <p:nvPr>
            <p:ph type="title"/>
          </p:nvPr>
        </p:nvSpPr>
        <p:spPr/>
        <p:txBody>
          <a:bodyPr>
            <a:normAutofit fontScale="90000"/>
          </a:bodyPr>
          <a:lstStyle/>
          <a:p>
            <a:r>
              <a:rPr lang="en-GB" i="0" u="none" strike="noStrike" dirty="0">
                <a:solidFill>
                  <a:srgbClr val="FF0000"/>
                </a:solidFill>
                <a:effectLst/>
                <a:latin typeface="Source Sans Pro" panose="020B0503030403020204" pitchFamily="34" charset="0"/>
              </a:rPr>
              <a:t>Testing the Difference between Two Proportions</a:t>
            </a:r>
            <a:br>
              <a:rPr lang="en-GB" i="0" u="none" strike="noStrike" dirty="0">
                <a:solidFill>
                  <a:srgbClr val="FF0000"/>
                </a:solidFill>
                <a:effectLst/>
                <a:latin typeface="Source Sans Pro" panose="020B0503030403020204" pitchFamily="34" charset="0"/>
              </a:rPr>
            </a:br>
            <a:endParaRPr lang="en-GB" dirty="0">
              <a:solidFill>
                <a:srgbClr val="FF0000"/>
              </a:solidFill>
            </a:endParaRPr>
          </a:p>
        </p:txBody>
      </p:sp>
      <p:sp>
        <p:nvSpPr>
          <p:cNvPr id="3" name="Content Placeholder 2">
            <a:extLst>
              <a:ext uri="{FF2B5EF4-FFF2-40B4-BE49-F238E27FC236}">
                <a16:creationId xmlns:a16="http://schemas.microsoft.com/office/drawing/2014/main" id="{B5CA3AFA-9B60-38EB-C275-C72D322F19CB}"/>
              </a:ext>
            </a:extLst>
          </p:cNvPr>
          <p:cNvSpPr>
            <a:spLocks noGrp="1"/>
          </p:cNvSpPr>
          <p:nvPr>
            <p:ph idx="1"/>
          </p:nvPr>
        </p:nvSpPr>
        <p:spPr/>
        <p:txBody>
          <a:bodyPr/>
          <a:lstStyle/>
          <a:p>
            <a:r>
              <a:rPr lang="en-GB" b="0" i="0" u="none" strike="noStrike" dirty="0">
                <a:solidFill>
                  <a:srgbClr val="000000"/>
                </a:solidFill>
                <a:effectLst/>
                <a:latin typeface="Source Sans Pro" panose="020B0503030403020204" pitchFamily="34" charset="0"/>
              </a:rPr>
              <a:t>Imagine you are developing two types of video ads (say, ad A and ad B) to promote green behaviours. Because of your budget constraint, only one ad will be in the actual production. You decide to run an experiment by randomly assign customers to watch either ad A or ad B for few minutes. After they finished watching the video clips, you asked them to engage in a task unrelated to the ads. Next, you asked the consumers whether they could recall the name of your new brand.</a:t>
            </a:r>
            <a:endParaRPr lang="en-GB" dirty="0"/>
          </a:p>
        </p:txBody>
      </p:sp>
    </p:spTree>
    <p:extLst>
      <p:ext uri="{BB962C8B-B14F-4D97-AF65-F5344CB8AC3E}">
        <p14:creationId xmlns:p14="http://schemas.microsoft.com/office/powerpoint/2010/main" val="3232479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2CCAC9-F702-CD86-78C0-15173D993C45}"/>
              </a:ext>
            </a:extLst>
          </p:cNvPr>
          <p:cNvPicPr>
            <a:picLocks noChangeAspect="1"/>
          </p:cNvPicPr>
          <p:nvPr/>
        </p:nvPicPr>
        <p:blipFill rotWithShape="1">
          <a:blip r:embed="rId2"/>
          <a:srcRect t="6662"/>
          <a:stretch/>
        </p:blipFill>
        <p:spPr>
          <a:xfrm>
            <a:off x="104628" y="474946"/>
            <a:ext cx="11518285" cy="2235200"/>
          </a:xfrm>
          <a:prstGeom prst="rect">
            <a:avLst/>
          </a:prstGeom>
        </p:spPr>
      </p:pic>
      <p:pic>
        <p:nvPicPr>
          <p:cNvPr id="5" name="Picture 4">
            <a:extLst>
              <a:ext uri="{FF2B5EF4-FFF2-40B4-BE49-F238E27FC236}">
                <a16:creationId xmlns:a16="http://schemas.microsoft.com/office/drawing/2014/main" id="{D71A62E1-69C0-BC81-3753-A4DD5E268FEC}"/>
              </a:ext>
            </a:extLst>
          </p:cNvPr>
          <p:cNvPicPr>
            <a:picLocks noChangeAspect="1"/>
          </p:cNvPicPr>
          <p:nvPr/>
        </p:nvPicPr>
        <p:blipFill>
          <a:blip r:embed="rId3"/>
          <a:stretch>
            <a:fillRect/>
          </a:stretch>
        </p:blipFill>
        <p:spPr>
          <a:xfrm>
            <a:off x="598713" y="3048000"/>
            <a:ext cx="11371333" cy="3335054"/>
          </a:xfrm>
          <a:prstGeom prst="rect">
            <a:avLst/>
          </a:prstGeom>
        </p:spPr>
      </p:pic>
    </p:spTree>
    <p:extLst>
      <p:ext uri="{BB962C8B-B14F-4D97-AF65-F5344CB8AC3E}">
        <p14:creationId xmlns:p14="http://schemas.microsoft.com/office/powerpoint/2010/main" val="2449313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9A351-6C94-D91E-9CE5-6391D3C23E1E}"/>
              </a:ext>
            </a:extLst>
          </p:cNvPr>
          <p:cNvSpPr>
            <a:spLocks noGrp="1"/>
          </p:cNvSpPr>
          <p:nvPr>
            <p:ph type="title"/>
          </p:nvPr>
        </p:nvSpPr>
        <p:spPr/>
        <p:txBody>
          <a:bodyPr/>
          <a:lstStyle/>
          <a:p>
            <a:r>
              <a:rPr lang="en-GB" i="0" u="none" strike="noStrike" dirty="0">
                <a:solidFill>
                  <a:srgbClr val="FF0000"/>
                </a:solidFill>
                <a:effectLst/>
                <a:latin typeface="Source Sans Pro" panose="020B0503030403020204" pitchFamily="34" charset="0"/>
              </a:rPr>
              <a:t>SPSS Action: D2prop Macro</a:t>
            </a:r>
            <a:endParaRPr lang="en-GB" dirty="0">
              <a:solidFill>
                <a:srgbClr val="FF0000"/>
              </a:solidFill>
            </a:endParaRPr>
          </a:p>
        </p:txBody>
      </p:sp>
      <p:sp>
        <p:nvSpPr>
          <p:cNvPr id="4" name="TextBox 3">
            <a:extLst>
              <a:ext uri="{FF2B5EF4-FFF2-40B4-BE49-F238E27FC236}">
                <a16:creationId xmlns:a16="http://schemas.microsoft.com/office/drawing/2014/main" id="{5E081AA6-8D51-6E8B-C668-7D2BAB2004B0}"/>
              </a:ext>
            </a:extLst>
          </p:cNvPr>
          <p:cNvSpPr txBox="1"/>
          <p:nvPr/>
        </p:nvSpPr>
        <p:spPr>
          <a:xfrm>
            <a:off x="838200" y="1690688"/>
            <a:ext cx="6096000" cy="646331"/>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You can download the macro from this website </a:t>
            </a:r>
            <a:r>
              <a:rPr lang="en-GB" b="0" i="0" u="sng" dirty="0">
                <a:solidFill>
                  <a:srgbClr val="75AADB"/>
                </a:solidFill>
                <a:effectLst/>
                <a:latin typeface="Source Sans Pro" panose="020B0503030403020204" pitchFamily="34" charset="0"/>
                <a:hlinkClick r:id="rId2"/>
              </a:rPr>
              <a:t>https://www.tqmp.org/RegularArticles/vol18-2/p181/</a:t>
            </a:r>
            <a:endParaRPr lang="en-GB" dirty="0"/>
          </a:p>
        </p:txBody>
      </p:sp>
      <p:sp>
        <p:nvSpPr>
          <p:cNvPr id="6" name="TextBox 5">
            <a:extLst>
              <a:ext uri="{FF2B5EF4-FFF2-40B4-BE49-F238E27FC236}">
                <a16:creationId xmlns:a16="http://schemas.microsoft.com/office/drawing/2014/main" id="{CDBCF3E3-C55F-FDAC-64D9-FAC7E4C63C58}"/>
              </a:ext>
            </a:extLst>
          </p:cNvPr>
          <p:cNvSpPr txBox="1"/>
          <p:nvPr/>
        </p:nvSpPr>
        <p:spPr>
          <a:xfrm>
            <a:off x="838200" y="2522248"/>
            <a:ext cx="6096000" cy="369332"/>
          </a:xfrm>
          <a:prstGeom prst="rect">
            <a:avLst/>
          </a:prstGeom>
          <a:noFill/>
        </p:spPr>
        <p:txBody>
          <a:bodyPr wrap="square">
            <a:spAutoFit/>
          </a:bodyPr>
          <a:lstStyle/>
          <a:p>
            <a:r>
              <a:rPr lang="en-GB" dirty="0"/>
              <a:t>D2prop</a:t>
            </a:r>
            <a:r>
              <a:rPr lang="en-GB" b="0" i="0" u="none" strike="noStrike" dirty="0">
                <a:solidFill>
                  <a:srgbClr val="000000"/>
                </a:solidFill>
                <a:effectLst/>
                <a:latin typeface="Source Sans Pro" panose="020B0503030403020204" pitchFamily="34" charset="0"/>
              </a:rPr>
              <a:t> macro requires a special format for its input. </a:t>
            </a:r>
            <a:endParaRPr lang="en-GB" dirty="0"/>
          </a:p>
        </p:txBody>
      </p:sp>
      <p:pic>
        <p:nvPicPr>
          <p:cNvPr id="4098" name="Picture 2">
            <a:extLst>
              <a:ext uri="{FF2B5EF4-FFF2-40B4-BE49-F238E27FC236}">
                <a16:creationId xmlns:a16="http://schemas.microsoft.com/office/drawing/2014/main" id="{3FC50F31-956A-0516-8BC1-5EC1F4DE54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198257"/>
            <a:ext cx="6096001"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173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9A351-6C94-D91E-9CE5-6391D3C23E1E}"/>
              </a:ext>
            </a:extLst>
          </p:cNvPr>
          <p:cNvSpPr>
            <a:spLocks noGrp="1"/>
          </p:cNvSpPr>
          <p:nvPr>
            <p:ph type="title"/>
          </p:nvPr>
        </p:nvSpPr>
        <p:spPr/>
        <p:txBody>
          <a:bodyPr/>
          <a:lstStyle/>
          <a:p>
            <a:r>
              <a:rPr lang="en-GB" i="0" u="none" strike="noStrike" dirty="0">
                <a:solidFill>
                  <a:srgbClr val="FF0000"/>
                </a:solidFill>
                <a:effectLst/>
                <a:latin typeface="Source Sans Pro" panose="020B0503030403020204" pitchFamily="34" charset="0"/>
              </a:rPr>
              <a:t>SPSS Action: D2prop Macro</a:t>
            </a:r>
            <a:endParaRPr lang="en-GB" dirty="0">
              <a:solidFill>
                <a:srgbClr val="FF0000"/>
              </a:solidFill>
            </a:endParaRPr>
          </a:p>
        </p:txBody>
      </p:sp>
      <p:sp>
        <p:nvSpPr>
          <p:cNvPr id="3" name="Content Placeholder 2">
            <a:extLst>
              <a:ext uri="{FF2B5EF4-FFF2-40B4-BE49-F238E27FC236}">
                <a16:creationId xmlns:a16="http://schemas.microsoft.com/office/drawing/2014/main" id="{4DB2D923-CFA1-5261-1CDD-57E519B1EE35}"/>
              </a:ext>
            </a:extLst>
          </p:cNvPr>
          <p:cNvSpPr>
            <a:spLocks noGrp="1"/>
          </p:cNvSpPr>
          <p:nvPr>
            <p:ph idx="1"/>
          </p:nvPr>
        </p:nvSpPr>
        <p:spPr/>
        <p:txBody>
          <a:bodyPr>
            <a:normAutofit fontScale="92500" lnSpcReduction="10000"/>
          </a:bodyPr>
          <a:lstStyle/>
          <a:p>
            <a:pPr algn="l"/>
            <a:r>
              <a:rPr lang="en-GB" b="0" i="0" u="none" strike="noStrike" dirty="0">
                <a:solidFill>
                  <a:srgbClr val="000000"/>
                </a:solidFill>
                <a:effectLst/>
                <a:latin typeface="Source Sans Pro" panose="020B0503030403020204" pitchFamily="34" charset="0"/>
              </a:rPr>
              <a:t>Follow these steps:</a:t>
            </a:r>
          </a:p>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Analyze→D2prop by Ahmad </a:t>
            </a:r>
            <a:r>
              <a:rPr lang="en-GB" b="0" i="0" u="none" strike="noStrike" dirty="0" err="1">
                <a:solidFill>
                  <a:srgbClr val="000000"/>
                </a:solidFill>
                <a:effectLst/>
                <a:latin typeface="Source Sans Pro" panose="020B0503030403020204" pitchFamily="34" charset="0"/>
              </a:rPr>
              <a:t>Daryanto</a:t>
            </a:r>
            <a:r>
              <a:rPr lang="en-GB" b="0" i="0" u="none" strike="noStrike" dirty="0">
                <a:solidFill>
                  <a:srgbClr val="000000"/>
                </a:solidFill>
                <a:effectLst/>
                <a:latin typeface="Source Sans Pro" panose="020B0503030403020204" pitchFamily="34" charset="0"/>
              </a:rPr>
              <a:t>.</a:t>
            </a:r>
          </a:p>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Insert variable </a:t>
            </a:r>
            <a:r>
              <a:rPr lang="en-GB" b="0" i="1" u="none" strike="noStrike" dirty="0">
                <a:solidFill>
                  <a:srgbClr val="000000"/>
                </a:solidFill>
                <a:effectLst/>
                <a:latin typeface="Source Sans Pro" panose="020B0503030403020204" pitchFamily="34" charset="0"/>
              </a:rPr>
              <a:t>Yes</a:t>
            </a:r>
            <a:r>
              <a:rPr lang="en-GB" b="0" i="0" u="none" strike="noStrike" dirty="0">
                <a:solidFill>
                  <a:srgbClr val="000000"/>
                </a:solidFill>
                <a:effectLst/>
                <a:latin typeface="Source Sans Pro" panose="020B0503030403020204" pitchFamily="34" charset="0"/>
              </a:rPr>
              <a:t> into the Success box. </a:t>
            </a:r>
            <a:r>
              <a:rPr lang="en-GB" b="0" i="1" u="none" strike="noStrike" dirty="0">
                <a:solidFill>
                  <a:srgbClr val="000000"/>
                </a:solidFill>
                <a:effectLst/>
                <a:latin typeface="Source Sans Pro" panose="020B0503030403020204" pitchFamily="34" charset="0"/>
              </a:rPr>
              <a:t>Yes</a:t>
            </a:r>
            <a:r>
              <a:rPr lang="en-GB" b="0" i="0" u="none" strike="noStrike" dirty="0">
                <a:solidFill>
                  <a:srgbClr val="000000"/>
                </a:solidFill>
                <a:effectLst/>
                <a:latin typeface="Source Sans Pro" panose="020B0503030403020204" pitchFamily="34" charset="0"/>
              </a:rPr>
              <a:t> is a variable that contains the frequency of success. In this box, you can enter multiple variables at once and the macro will calculate the proportion of success for each of them.</a:t>
            </a:r>
          </a:p>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Insert variable </a:t>
            </a:r>
            <a:r>
              <a:rPr lang="en-GB" b="0" i="1" u="none" strike="noStrike" dirty="0">
                <a:solidFill>
                  <a:srgbClr val="000000"/>
                </a:solidFill>
                <a:effectLst/>
                <a:latin typeface="Source Sans Pro" panose="020B0503030403020204" pitchFamily="34" charset="0"/>
              </a:rPr>
              <a:t>Total</a:t>
            </a:r>
            <a:r>
              <a:rPr lang="en-GB" b="0" i="0" u="none" strike="noStrike" dirty="0">
                <a:solidFill>
                  <a:srgbClr val="000000"/>
                </a:solidFill>
                <a:effectLst/>
                <a:latin typeface="Source Sans Pro" panose="020B0503030403020204" pitchFamily="34" charset="0"/>
              </a:rPr>
              <a:t> into the Total box.</a:t>
            </a:r>
          </a:p>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In the Confidence Level (%) box, set a confidence level you want to, say 95 for the 95% confidence level. This confidence level will be printed out at the end of the macro’s outputs.</a:t>
            </a:r>
          </a:p>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Click OK. Do not click Paste – if you do so, you will see a long list of codes in a syntax file.</a:t>
            </a:r>
          </a:p>
          <a:p>
            <a:endParaRPr lang="en-GB" dirty="0"/>
          </a:p>
        </p:txBody>
      </p:sp>
    </p:spTree>
    <p:extLst>
      <p:ext uri="{BB962C8B-B14F-4D97-AF65-F5344CB8AC3E}">
        <p14:creationId xmlns:p14="http://schemas.microsoft.com/office/powerpoint/2010/main" val="3235906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9A351-6C94-D91E-9CE5-6391D3C23E1E}"/>
              </a:ext>
            </a:extLst>
          </p:cNvPr>
          <p:cNvSpPr>
            <a:spLocks noGrp="1"/>
          </p:cNvSpPr>
          <p:nvPr>
            <p:ph type="title"/>
          </p:nvPr>
        </p:nvSpPr>
        <p:spPr/>
        <p:txBody>
          <a:bodyPr/>
          <a:lstStyle/>
          <a:p>
            <a:r>
              <a:rPr lang="en-GB" i="0" u="none" strike="noStrike" dirty="0">
                <a:solidFill>
                  <a:srgbClr val="FF0000"/>
                </a:solidFill>
                <a:effectLst/>
                <a:latin typeface="Source Sans Pro" panose="020B0503030403020204" pitchFamily="34" charset="0"/>
              </a:rPr>
              <a:t>SPSS Action: D2prop Macro</a:t>
            </a:r>
            <a:endParaRPr lang="en-GB" dirty="0">
              <a:solidFill>
                <a:srgbClr val="FF0000"/>
              </a:solidFill>
            </a:endParaRPr>
          </a:p>
        </p:txBody>
      </p:sp>
      <p:pic>
        <p:nvPicPr>
          <p:cNvPr id="6146" name="Picture 2">
            <a:extLst>
              <a:ext uri="{FF2B5EF4-FFF2-40B4-BE49-F238E27FC236}">
                <a16:creationId xmlns:a16="http://schemas.microsoft.com/office/drawing/2014/main" id="{0F7CDAB4-0DBD-35DB-4A25-0493261E6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8844" y="1690688"/>
            <a:ext cx="6134312" cy="476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740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B1C95FC-A6CA-2B21-8DD4-77E70E9A8C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7025" y="595085"/>
            <a:ext cx="4429303" cy="56678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C0C963-1D2F-F03E-F884-BCEDC38D7DF0}"/>
              </a:ext>
            </a:extLst>
          </p:cNvPr>
          <p:cNvSpPr txBox="1"/>
          <p:nvPr/>
        </p:nvSpPr>
        <p:spPr>
          <a:xfrm>
            <a:off x="478972" y="924449"/>
            <a:ext cx="6096000" cy="646331"/>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Proportion difference (13.9%) is significant (two-sided p-value = 0.03 &lt; 5%). 95% CI : (0.013, 0.261).</a:t>
            </a:r>
            <a:endParaRPr lang="en-GB" dirty="0"/>
          </a:p>
        </p:txBody>
      </p:sp>
    </p:spTree>
    <p:extLst>
      <p:ext uri="{BB962C8B-B14F-4D97-AF65-F5344CB8AC3E}">
        <p14:creationId xmlns:p14="http://schemas.microsoft.com/office/powerpoint/2010/main" val="1438623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83499-BC42-C2D9-3305-8708D646C227}"/>
              </a:ext>
            </a:extLst>
          </p:cNvPr>
          <p:cNvSpPr>
            <a:spLocks noGrp="1"/>
          </p:cNvSpPr>
          <p:nvPr>
            <p:ph type="title"/>
          </p:nvPr>
        </p:nvSpPr>
        <p:spPr/>
        <p:txBody>
          <a:bodyPr>
            <a:normAutofit/>
          </a:bodyPr>
          <a:lstStyle/>
          <a:p>
            <a:r>
              <a:rPr lang="en-GB" sz="3600" i="0" u="none" strike="noStrike" dirty="0">
                <a:solidFill>
                  <a:srgbClr val="FF0000"/>
                </a:solidFill>
                <a:effectLst/>
                <a:latin typeface="Source Sans Pro" panose="020B0503030403020204" pitchFamily="34" charset="0"/>
              </a:rPr>
              <a:t>R Action: Testing The Difference in Two Proportions</a:t>
            </a:r>
            <a:endParaRPr lang="en-GB" sz="3600" dirty="0">
              <a:solidFill>
                <a:srgbClr val="FF0000"/>
              </a:solidFill>
            </a:endParaRPr>
          </a:p>
        </p:txBody>
      </p:sp>
      <p:sp>
        <p:nvSpPr>
          <p:cNvPr id="4" name="TextBox 3">
            <a:extLst>
              <a:ext uri="{FF2B5EF4-FFF2-40B4-BE49-F238E27FC236}">
                <a16:creationId xmlns:a16="http://schemas.microsoft.com/office/drawing/2014/main" id="{AA91B77B-AF40-8102-73B9-67726DB47EF3}"/>
              </a:ext>
            </a:extLst>
          </p:cNvPr>
          <p:cNvSpPr txBox="1"/>
          <p:nvPr/>
        </p:nvSpPr>
        <p:spPr>
          <a:xfrm>
            <a:off x="957942" y="1829751"/>
            <a:ext cx="8490857" cy="1200329"/>
          </a:xfrm>
          <a:prstGeom prst="rect">
            <a:avLst/>
          </a:prstGeom>
          <a:noFill/>
        </p:spPr>
        <p:txBody>
          <a:bodyPr wrap="square">
            <a:spAutoFit/>
          </a:bodyPr>
          <a:lstStyle/>
          <a:p>
            <a:r>
              <a:rPr lang="en-GB" dirty="0"/>
              <a:t>library(haven)</a:t>
            </a:r>
          </a:p>
          <a:p>
            <a:endParaRPr lang="en-GB" dirty="0"/>
          </a:p>
          <a:p>
            <a:r>
              <a:rPr lang="en-GB" dirty="0"/>
              <a:t># Read data</a:t>
            </a:r>
          </a:p>
          <a:p>
            <a:r>
              <a:rPr lang="en-GB" dirty="0" err="1"/>
              <a:t>dat</a:t>
            </a:r>
            <a:r>
              <a:rPr lang="en-GB" dirty="0"/>
              <a:t> &lt;- </a:t>
            </a:r>
            <a:r>
              <a:rPr lang="en-GB" dirty="0" err="1"/>
              <a:t>read_spss</a:t>
            </a:r>
            <a:r>
              <a:rPr lang="en-GB" dirty="0"/>
              <a:t>("/Users/</a:t>
            </a:r>
            <a:r>
              <a:rPr lang="en-GB" dirty="0" err="1"/>
              <a:t>ahmaddaryanto</a:t>
            </a:r>
            <a:r>
              <a:rPr lang="en-GB" dirty="0"/>
              <a:t>/Documents/Data1/</a:t>
            </a:r>
            <a:r>
              <a:rPr lang="en-GB" dirty="0" err="1"/>
              <a:t>Ads.sav</a:t>
            </a:r>
            <a:r>
              <a:rPr lang="en-GB" dirty="0"/>
              <a:t>")</a:t>
            </a:r>
          </a:p>
        </p:txBody>
      </p:sp>
      <p:sp>
        <p:nvSpPr>
          <p:cNvPr id="6" name="TextBox 5">
            <a:extLst>
              <a:ext uri="{FF2B5EF4-FFF2-40B4-BE49-F238E27FC236}">
                <a16:creationId xmlns:a16="http://schemas.microsoft.com/office/drawing/2014/main" id="{5212B35B-96B2-9112-70BA-F5555A6890A8}"/>
              </a:ext>
            </a:extLst>
          </p:cNvPr>
          <p:cNvSpPr txBox="1"/>
          <p:nvPr/>
        </p:nvSpPr>
        <p:spPr>
          <a:xfrm>
            <a:off x="957942" y="3169143"/>
            <a:ext cx="6096000" cy="369332"/>
          </a:xfrm>
          <a:prstGeom prst="rect">
            <a:avLst/>
          </a:prstGeom>
          <a:noFill/>
        </p:spPr>
        <p:txBody>
          <a:bodyPr wrap="square">
            <a:spAutoFit/>
          </a:bodyPr>
          <a:lstStyle/>
          <a:p>
            <a:r>
              <a:rPr lang="en-GB" dirty="0"/>
              <a:t>library(</a:t>
            </a:r>
            <a:r>
              <a:rPr lang="en-GB" dirty="0" err="1"/>
              <a:t>DescTools</a:t>
            </a:r>
            <a:r>
              <a:rPr lang="en-GB" dirty="0"/>
              <a:t>)</a:t>
            </a:r>
          </a:p>
        </p:txBody>
      </p:sp>
      <p:sp>
        <p:nvSpPr>
          <p:cNvPr id="8" name="TextBox 7">
            <a:extLst>
              <a:ext uri="{FF2B5EF4-FFF2-40B4-BE49-F238E27FC236}">
                <a16:creationId xmlns:a16="http://schemas.microsoft.com/office/drawing/2014/main" id="{DF7A9874-D24D-3693-A350-F5BB9BEA1C8F}"/>
              </a:ext>
            </a:extLst>
          </p:cNvPr>
          <p:cNvSpPr txBox="1"/>
          <p:nvPr/>
        </p:nvSpPr>
        <p:spPr>
          <a:xfrm>
            <a:off x="957941" y="3677538"/>
            <a:ext cx="9158515" cy="1754326"/>
          </a:xfrm>
          <a:prstGeom prst="rect">
            <a:avLst/>
          </a:prstGeom>
          <a:noFill/>
        </p:spPr>
        <p:txBody>
          <a:bodyPr wrap="square">
            <a:spAutoFit/>
          </a:bodyPr>
          <a:lstStyle/>
          <a:p>
            <a:r>
              <a:rPr lang="en-GB" dirty="0"/>
              <a:t>## Call the function</a:t>
            </a:r>
          </a:p>
          <a:p>
            <a:r>
              <a:rPr lang="en-GB" dirty="0" err="1"/>
              <a:t>dprop</a:t>
            </a:r>
            <a:r>
              <a:rPr lang="en-GB" dirty="0"/>
              <a:t> &lt;- </a:t>
            </a:r>
            <a:r>
              <a:rPr lang="en-GB" dirty="0" err="1"/>
              <a:t>BinomDiffCI</a:t>
            </a:r>
            <a:r>
              <a:rPr lang="en-GB" dirty="0"/>
              <a:t>(85, 115, 60, 100, </a:t>
            </a:r>
            <a:r>
              <a:rPr lang="en-GB" dirty="0" err="1"/>
              <a:t>conf.level</a:t>
            </a:r>
            <a:r>
              <a:rPr lang="en-GB" dirty="0"/>
              <a:t> = 0.95, method = "ac")</a:t>
            </a:r>
          </a:p>
          <a:p>
            <a:endParaRPr lang="en-GB" dirty="0"/>
          </a:p>
          <a:p>
            <a:r>
              <a:rPr lang="en-GB" dirty="0"/>
              <a:t>res&lt;-round(</a:t>
            </a:r>
            <a:r>
              <a:rPr lang="en-GB" dirty="0" err="1"/>
              <a:t>dprop</a:t>
            </a:r>
            <a:r>
              <a:rPr lang="en-GB" dirty="0"/>
              <a:t>, 3) # the result is rounded to 3 decimal places.</a:t>
            </a:r>
          </a:p>
          <a:p>
            <a:endParaRPr lang="en-GB" dirty="0"/>
          </a:p>
          <a:p>
            <a:r>
              <a:rPr lang="en-GB" dirty="0"/>
              <a:t>res</a:t>
            </a:r>
          </a:p>
        </p:txBody>
      </p:sp>
    </p:spTree>
    <p:extLst>
      <p:ext uri="{BB962C8B-B14F-4D97-AF65-F5344CB8AC3E}">
        <p14:creationId xmlns:p14="http://schemas.microsoft.com/office/powerpoint/2010/main" val="3637693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13BA-4717-9E78-9F4C-E7903D018758}"/>
              </a:ext>
            </a:extLst>
          </p:cNvPr>
          <p:cNvSpPr>
            <a:spLocks noGrp="1"/>
          </p:cNvSpPr>
          <p:nvPr>
            <p:ph type="title"/>
          </p:nvPr>
        </p:nvSpPr>
        <p:spPr/>
        <p:txBody>
          <a:bodyPr/>
          <a:lstStyle/>
          <a:p>
            <a:r>
              <a:rPr lang="en-GB" dirty="0">
                <a:solidFill>
                  <a:srgbClr val="FF0000"/>
                </a:solidFill>
              </a:rPr>
              <a:t>Crosstabs</a:t>
            </a:r>
          </a:p>
        </p:txBody>
      </p:sp>
    </p:spTree>
    <p:extLst>
      <p:ext uri="{BB962C8B-B14F-4D97-AF65-F5344CB8AC3E}">
        <p14:creationId xmlns:p14="http://schemas.microsoft.com/office/powerpoint/2010/main" val="451226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6C63-1D7B-A145-5A37-69038D76840B}"/>
              </a:ext>
            </a:extLst>
          </p:cNvPr>
          <p:cNvSpPr>
            <a:spLocks noGrp="1"/>
          </p:cNvSpPr>
          <p:nvPr>
            <p:ph type="title"/>
          </p:nvPr>
        </p:nvSpPr>
        <p:spPr/>
        <p:txBody>
          <a:bodyPr/>
          <a:lstStyle/>
          <a:p>
            <a:r>
              <a:rPr lang="en-GB" dirty="0"/>
              <a:t>SPSS Action</a:t>
            </a:r>
          </a:p>
        </p:txBody>
      </p:sp>
      <p:pic>
        <p:nvPicPr>
          <p:cNvPr id="7" name="Picture 6">
            <a:extLst>
              <a:ext uri="{FF2B5EF4-FFF2-40B4-BE49-F238E27FC236}">
                <a16:creationId xmlns:a16="http://schemas.microsoft.com/office/drawing/2014/main" id="{51D32B57-970E-B238-1288-18A187A8EED8}"/>
              </a:ext>
            </a:extLst>
          </p:cNvPr>
          <p:cNvPicPr>
            <a:picLocks noChangeAspect="1"/>
          </p:cNvPicPr>
          <p:nvPr/>
        </p:nvPicPr>
        <p:blipFill>
          <a:blip r:embed="rId2"/>
          <a:stretch>
            <a:fillRect/>
          </a:stretch>
        </p:blipFill>
        <p:spPr>
          <a:xfrm>
            <a:off x="2902290" y="2312081"/>
            <a:ext cx="6585884" cy="3638776"/>
          </a:xfrm>
          <a:prstGeom prst="rect">
            <a:avLst/>
          </a:prstGeom>
        </p:spPr>
      </p:pic>
    </p:spTree>
    <p:extLst>
      <p:ext uri="{BB962C8B-B14F-4D97-AF65-F5344CB8AC3E}">
        <p14:creationId xmlns:p14="http://schemas.microsoft.com/office/powerpoint/2010/main" val="1601788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139A3F-4B98-C1CD-E2BA-19F6FDA4F261}"/>
              </a:ext>
            </a:extLst>
          </p:cNvPr>
          <p:cNvPicPr>
            <a:picLocks noChangeAspect="1"/>
          </p:cNvPicPr>
          <p:nvPr/>
        </p:nvPicPr>
        <p:blipFill>
          <a:blip r:embed="rId2"/>
          <a:stretch>
            <a:fillRect/>
          </a:stretch>
        </p:blipFill>
        <p:spPr>
          <a:xfrm>
            <a:off x="2293257" y="1188417"/>
            <a:ext cx="8353837" cy="4922097"/>
          </a:xfrm>
          <a:prstGeom prst="rect">
            <a:avLst/>
          </a:prstGeom>
        </p:spPr>
      </p:pic>
    </p:spTree>
    <p:extLst>
      <p:ext uri="{BB962C8B-B14F-4D97-AF65-F5344CB8AC3E}">
        <p14:creationId xmlns:p14="http://schemas.microsoft.com/office/powerpoint/2010/main" val="3740249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0531-D4A9-FCA2-D246-CB090A6E5D02}"/>
              </a:ext>
            </a:extLst>
          </p:cNvPr>
          <p:cNvSpPr>
            <a:spLocks noGrp="1"/>
          </p:cNvSpPr>
          <p:nvPr>
            <p:ph type="title"/>
          </p:nvPr>
        </p:nvSpPr>
        <p:spPr/>
        <p:txBody>
          <a:bodyPr/>
          <a:lstStyle/>
          <a:p>
            <a:r>
              <a:rPr lang="en-GB" dirty="0">
                <a:solidFill>
                  <a:srgbClr val="FF0000"/>
                </a:solidFill>
              </a:rPr>
              <a:t>Learning Objectives</a:t>
            </a:r>
          </a:p>
        </p:txBody>
      </p:sp>
      <p:sp>
        <p:nvSpPr>
          <p:cNvPr id="3" name="Content Placeholder 2">
            <a:extLst>
              <a:ext uri="{FF2B5EF4-FFF2-40B4-BE49-F238E27FC236}">
                <a16:creationId xmlns:a16="http://schemas.microsoft.com/office/drawing/2014/main" id="{DE896EA1-E9E2-3BA9-0750-B21DE6E542A9}"/>
              </a:ext>
            </a:extLst>
          </p:cNvPr>
          <p:cNvSpPr>
            <a:spLocks noGrp="1"/>
          </p:cNvSpPr>
          <p:nvPr>
            <p:ph idx="1"/>
          </p:nvPr>
        </p:nvSpPr>
        <p:spPr/>
        <p:txBody>
          <a:bodyPr/>
          <a:lstStyle/>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Know how to conduct a sample proportion test in SPSS and R.</a:t>
            </a:r>
          </a:p>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Know how to conduct a statistical test the difference in two proportions using D2prop macro in SPSS and R.</a:t>
            </a:r>
          </a:p>
        </p:txBody>
      </p:sp>
    </p:spTree>
    <p:extLst>
      <p:ext uri="{BB962C8B-B14F-4D97-AF65-F5344CB8AC3E}">
        <p14:creationId xmlns:p14="http://schemas.microsoft.com/office/powerpoint/2010/main" val="3777251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2"/>
          <p:cNvPicPr>
            <a:picLocks noChangeAspect="1" noChangeArrowheads="1"/>
          </p:cNvPicPr>
          <p:nvPr/>
        </p:nvPicPr>
        <p:blipFill>
          <a:blip r:embed="rId2" cstate="print"/>
          <a:srcRect/>
          <a:stretch>
            <a:fillRect/>
          </a:stretch>
        </p:blipFill>
        <p:spPr bwMode="auto">
          <a:xfrm>
            <a:off x="2063552" y="1268761"/>
            <a:ext cx="5600700" cy="2200275"/>
          </a:xfrm>
          <a:prstGeom prst="rect">
            <a:avLst/>
          </a:prstGeom>
          <a:noFill/>
          <a:ln w="9525">
            <a:noFill/>
            <a:miter lim="800000"/>
            <a:headEnd/>
            <a:tailEnd/>
          </a:ln>
        </p:spPr>
      </p:pic>
      <p:sp>
        <p:nvSpPr>
          <p:cNvPr id="27657" name="Oval 19"/>
          <p:cNvSpPr>
            <a:spLocks noChangeArrowheads="1"/>
          </p:cNvSpPr>
          <p:nvPr/>
        </p:nvSpPr>
        <p:spPr bwMode="auto">
          <a:xfrm>
            <a:off x="2566988" y="2867701"/>
            <a:ext cx="259766" cy="519351"/>
          </a:xfrm>
          <a:prstGeom prst="ellipse">
            <a:avLst/>
          </a:prstGeom>
          <a:noFill/>
          <a:ln w="15875">
            <a:solidFill>
              <a:srgbClr val="FF0000"/>
            </a:solidFill>
            <a:round/>
            <a:headEnd/>
            <a:tailEnd/>
          </a:ln>
        </p:spPr>
        <p:txBody>
          <a:bodyPr wrap="none" anchor="ctr">
            <a:spAutoFit/>
          </a:bodyPr>
          <a:lstStyle/>
          <a:p>
            <a:endParaRPr lang="en-US"/>
          </a:p>
        </p:txBody>
      </p:sp>
      <p:sp>
        <p:nvSpPr>
          <p:cNvPr id="27658" name="Oval 19"/>
          <p:cNvSpPr>
            <a:spLocks noChangeArrowheads="1"/>
          </p:cNvSpPr>
          <p:nvPr/>
        </p:nvSpPr>
        <p:spPr bwMode="auto">
          <a:xfrm>
            <a:off x="4440238" y="2867701"/>
            <a:ext cx="259766" cy="519351"/>
          </a:xfrm>
          <a:prstGeom prst="ellipse">
            <a:avLst/>
          </a:prstGeom>
          <a:noFill/>
          <a:ln w="15875">
            <a:solidFill>
              <a:srgbClr val="FF0000"/>
            </a:solidFill>
            <a:round/>
            <a:headEnd/>
            <a:tailEnd/>
          </a:ln>
        </p:spPr>
        <p:txBody>
          <a:bodyPr wrap="none" anchor="ctr">
            <a:spAutoFit/>
          </a:bodyPr>
          <a:lstStyle/>
          <a:p>
            <a:endParaRPr lang="en-US"/>
          </a:p>
        </p:txBody>
      </p:sp>
      <p:sp>
        <p:nvSpPr>
          <p:cNvPr id="14" name="Down Arrow 13"/>
          <p:cNvSpPr/>
          <p:nvPr/>
        </p:nvSpPr>
        <p:spPr>
          <a:xfrm>
            <a:off x="5519936" y="908720"/>
            <a:ext cx="360040" cy="7200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799857" y="3284985"/>
            <a:ext cx="5415009" cy="646331"/>
          </a:xfrm>
          <a:prstGeom prst="rect">
            <a:avLst/>
          </a:prstGeom>
          <a:noFill/>
        </p:spPr>
        <p:txBody>
          <a:bodyPr wrap="none" rtlCol="0">
            <a:spAutoFit/>
          </a:bodyPr>
          <a:lstStyle/>
          <a:p>
            <a:r>
              <a:rPr lang="en-GB" dirty="0"/>
              <a:t>Make sure no cells having expected count is less than 5!</a:t>
            </a:r>
          </a:p>
          <a:p>
            <a:r>
              <a:rPr lang="en-GB" dirty="0"/>
              <a:t>See next slide</a:t>
            </a:r>
          </a:p>
        </p:txBody>
      </p:sp>
      <p:sp>
        <p:nvSpPr>
          <p:cNvPr id="17" name="Rectangle 16"/>
          <p:cNvSpPr/>
          <p:nvPr/>
        </p:nvSpPr>
        <p:spPr>
          <a:xfrm>
            <a:off x="2063552" y="4653136"/>
            <a:ext cx="5184576" cy="1477328"/>
          </a:xfrm>
          <a:prstGeom prst="rect">
            <a:avLst/>
          </a:prstGeom>
        </p:spPr>
        <p:txBody>
          <a:bodyPr wrap="square">
            <a:spAutoFit/>
          </a:bodyPr>
          <a:lstStyle/>
          <a:p>
            <a:pPr eaLnBrk="0" hangingPunct="0">
              <a:spcBef>
                <a:spcPct val="50000"/>
              </a:spcBef>
            </a:pPr>
            <a:r>
              <a:rPr kumimoji="1" lang="en-GB" dirty="0">
                <a:latin typeface="Arial" charset="0"/>
              </a:rPr>
              <a:t>At 1% significance level, the null hypothesis of no association between gender and product type is rejected. When shopping, female customers appear to be more inclined to buy utilitarian products than male.</a:t>
            </a:r>
          </a:p>
        </p:txBody>
      </p:sp>
      <p:sp>
        <p:nvSpPr>
          <p:cNvPr id="18" name="Text Box 4"/>
          <p:cNvSpPr txBox="1">
            <a:spLocks noChangeArrowheads="1"/>
          </p:cNvSpPr>
          <p:nvPr/>
        </p:nvSpPr>
        <p:spPr bwMode="auto">
          <a:xfrm>
            <a:off x="2927648" y="404664"/>
            <a:ext cx="7529512" cy="369332"/>
          </a:xfrm>
          <a:prstGeom prst="rect">
            <a:avLst/>
          </a:prstGeom>
          <a:noFill/>
          <a:ln w="15875">
            <a:noFill/>
            <a:miter lim="800000"/>
            <a:headEnd/>
            <a:tailEnd/>
          </a:ln>
        </p:spPr>
        <p:txBody>
          <a:bodyPr>
            <a:spAutoFit/>
          </a:bodyPr>
          <a:lstStyle/>
          <a:p>
            <a:pPr eaLnBrk="0" hangingPunct="0">
              <a:spcBef>
                <a:spcPct val="50000"/>
              </a:spcBef>
            </a:pPr>
            <a:r>
              <a:rPr kumimoji="1" lang="en-GB" dirty="0">
                <a:latin typeface="Arial" charset="0"/>
              </a:rPr>
              <a:t>Since p-value &lt; 5%, we reject H</a:t>
            </a:r>
            <a:r>
              <a:rPr kumimoji="1" lang="en-GB" baseline="-25000" dirty="0">
                <a:latin typeface="Arial" charset="0"/>
              </a:rPr>
              <a:t>0 </a:t>
            </a:r>
            <a:r>
              <a:rPr kumimoji="1" lang="en-GB" dirty="0">
                <a:latin typeface="Arial" charset="0"/>
              </a:rPr>
              <a:t>at the 5% level.</a:t>
            </a:r>
          </a:p>
        </p:txBody>
      </p:sp>
      <p:graphicFrame>
        <p:nvGraphicFramePr>
          <p:cNvPr id="10" name="Object 9"/>
          <p:cNvGraphicFramePr>
            <a:graphicFrameLocks noChangeAspect="1"/>
          </p:cNvGraphicFramePr>
          <p:nvPr/>
        </p:nvGraphicFramePr>
        <p:xfrm>
          <a:off x="8097838" y="1096963"/>
          <a:ext cx="1790700" cy="704850"/>
        </p:xfrm>
        <a:graphic>
          <a:graphicData uri="http://schemas.openxmlformats.org/presentationml/2006/ole">
            <mc:AlternateContent xmlns:mc="http://schemas.openxmlformats.org/markup-compatibility/2006">
              <mc:Choice xmlns:v="urn:schemas-microsoft-com:vml" Requires="v">
                <p:oleObj name="Equation" r:id="rId3" imgW="1193760" imgH="469800" progId="Equation.3">
                  <p:embed/>
                </p:oleObj>
              </mc:Choice>
              <mc:Fallback>
                <p:oleObj name="Equation" r:id="rId3" imgW="1193760" imgH="469800" progId="Equation.3">
                  <p:embed/>
                  <p:pic>
                    <p:nvPicPr>
                      <p:cNvPr id="1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7838" y="1096963"/>
                        <a:ext cx="1790700" cy="704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59" name="Object 3"/>
          <p:cNvGraphicFramePr>
            <a:graphicFrameLocks noChangeAspect="1"/>
          </p:cNvGraphicFramePr>
          <p:nvPr/>
        </p:nvGraphicFramePr>
        <p:xfrm>
          <a:off x="8040216" y="1988840"/>
          <a:ext cx="1047750" cy="342900"/>
        </p:xfrm>
        <a:graphic>
          <a:graphicData uri="http://schemas.openxmlformats.org/presentationml/2006/ole">
            <mc:AlternateContent xmlns:mc="http://schemas.openxmlformats.org/markup-compatibility/2006">
              <mc:Choice xmlns:v="urn:schemas-microsoft-com:vml" Requires="v">
                <p:oleObj name="Equation" r:id="rId5" imgW="698400" imgH="228600" progId="Equation.3">
                  <p:embed/>
                </p:oleObj>
              </mc:Choice>
              <mc:Fallback>
                <p:oleObj name="Equation" r:id="rId5" imgW="698400" imgH="228600" progId="Equation.3">
                  <p:embed/>
                  <p:pic>
                    <p:nvPicPr>
                      <p:cNvPr id="4505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0216" y="1988840"/>
                        <a:ext cx="104775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9547A77F-8C40-4E3F-8300-EE2C6C682049}" type="slidenum">
              <a:rPr lang="en-GB" smtClean="0"/>
              <a:pPr/>
              <a:t>20</a:t>
            </a:fld>
            <a:endParaRPr lang="en-GB"/>
          </a:p>
        </p:txBody>
      </p:sp>
    </p:spTree>
    <p:extLst>
      <p:ext uri="{BB962C8B-B14F-4D97-AF65-F5344CB8AC3E}">
        <p14:creationId xmlns:p14="http://schemas.microsoft.com/office/powerpoint/2010/main" val="360888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cstate="print"/>
          <a:srcRect/>
          <a:stretch>
            <a:fillRect/>
          </a:stretch>
        </p:blipFill>
        <p:spPr bwMode="auto">
          <a:xfrm>
            <a:off x="1991544" y="620688"/>
            <a:ext cx="4566614" cy="1227708"/>
          </a:xfrm>
          <a:prstGeom prst="rect">
            <a:avLst/>
          </a:prstGeom>
          <a:noFill/>
          <a:ln w="9525">
            <a:noFill/>
            <a:miter lim="800000"/>
            <a:headEnd/>
            <a:tailEnd/>
          </a:ln>
        </p:spPr>
      </p:pic>
      <p:sp>
        <p:nvSpPr>
          <p:cNvPr id="8" name="Oval 10"/>
          <p:cNvSpPr>
            <a:spLocks noChangeArrowheads="1"/>
          </p:cNvSpPr>
          <p:nvPr/>
        </p:nvSpPr>
        <p:spPr bwMode="auto">
          <a:xfrm>
            <a:off x="4943873" y="933254"/>
            <a:ext cx="646113" cy="519351"/>
          </a:xfrm>
          <a:prstGeom prst="ellipse">
            <a:avLst/>
          </a:prstGeom>
          <a:noFill/>
          <a:ln w="15875">
            <a:solidFill>
              <a:srgbClr val="FF0000"/>
            </a:solidFill>
            <a:round/>
            <a:headEnd/>
            <a:tailEnd/>
          </a:ln>
        </p:spPr>
        <p:txBody>
          <a:bodyPr wrap="square" anchor="ctr">
            <a:spAutoFit/>
          </a:bodyPr>
          <a:lstStyle/>
          <a:p>
            <a:endParaRPr lang="en-US"/>
          </a:p>
        </p:txBody>
      </p:sp>
      <p:cxnSp>
        <p:nvCxnSpPr>
          <p:cNvPr id="9" name="Straight Arrow Connector 8"/>
          <p:cNvCxnSpPr/>
          <p:nvPr/>
        </p:nvCxnSpPr>
        <p:spPr>
          <a:xfrm rot="10800000">
            <a:off x="5735960" y="1268760"/>
            <a:ext cx="72008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1" name="TextBox 15"/>
          <p:cNvSpPr txBox="1">
            <a:spLocks noChangeArrowheads="1"/>
          </p:cNvSpPr>
          <p:nvPr/>
        </p:nvSpPr>
        <p:spPr bwMode="auto">
          <a:xfrm>
            <a:off x="6672065" y="1124745"/>
            <a:ext cx="3671887" cy="584775"/>
          </a:xfrm>
          <a:prstGeom prst="rect">
            <a:avLst/>
          </a:prstGeom>
          <a:noFill/>
          <a:ln w="9525">
            <a:noFill/>
            <a:miter lim="800000"/>
            <a:headEnd/>
            <a:tailEnd/>
          </a:ln>
        </p:spPr>
        <p:txBody>
          <a:bodyPr>
            <a:spAutoFit/>
          </a:bodyPr>
          <a:lstStyle/>
          <a:p>
            <a:r>
              <a:rPr lang="en-GB" sz="1600" dirty="0"/>
              <a:t>This value tells us something about</a:t>
            </a:r>
          </a:p>
          <a:p>
            <a:r>
              <a:rPr lang="en-GB" sz="1600" dirty="0"/>
              <a:t>the strength of association</a:t>
            </a:r>
          </a:p>
        </p:txBody>
      </p:sp>
      <p:sp>
        <p:nvSpPr>
          <p:cNvPr id="6" name="TextBox 15"/>
          <p:cNvSpPr txBox="1">
            <a:spLocks noChangeArrowheads="1"/>
          </p:cNvSpPr>
          <p:nvPr/>
        </p:nvSpPr>
        <p:spPr bwMode="auto">
          <a:xfrm>
            <a:off x="2423593" y="2636913"/>
            <a:ext cx="3671887" cy="1323439"/>
          </a:xfrm>
          <a:prstGeom prst="rect">
            <a:avLst/>
          </a:prstGeom>
          <a:noFill/>
          <a:ln w="9525">
            <a:noFill/>
            <a:miter lim="800000"/>
            <a:headEnd/>
            <a:tailEnd/>
          </a:ln>
        </p:spPr>
        <p:txBody>
          <a:bodyPr>
            <a:spAutoFit/>
          </a:bodyPr>
          <a:lstStyle/>
          <a:p>
            <a:r>
              <a:rPr lang="en-GB" sz="1600" dirty="0"/>
              <a:t>Guidelines (Cohen 1988):</a:t>
            </a:r>
          </a:p>
          <a:p>
            <a:r>
              <a:rPr lang="en-GB" sz="1600" dirty="0"/>
              <a:t>The phi coefficient ranges from 0 to 1</a:t>
            </a:r>
          </a:p>
          <a:p>
            <a:r>
              <a:rPr lang="en-GB" sz="1600" dirty="0"/>
              <a:t>0.1  </a:t>
            </a:r>
            <a:r>
              <a:rPr lang="en-GB" sz="1600" dirty="0">
                <a:sym typeface="Wingdings" pitchFamily="2" charset="2"/>
              </a:rPr>
              <a:t> small</a:t>
            </a:r>
          </a:p>
          <a:p>
            <a:r>
              <a:rPr lang="en-GB" sz="1600" dirty="0">
                <a:sym typeface="Wingdings" pitchFamily="2" charset="2"/>
              </a:rPr>
              <a:t>0.3   medium</a:t>
            </a:r>
          </a:p>
          <a:p>
            <a:r>
              <a:rPr lang="en-GB" sz="1600" dirty="0">
                <a:sym typeface="Wingdings" pitchFamily="2" charset="2"/>
              </a:rPr>
              <a:t>0.5   large</a:t>
            </a:r>
            <a:endParaRPr lang="en-GB" sz="1600" dirty="0"/>
          </a:p>
        </p:txBody>
      </p:sp>
      <p:sp>
        <p:nvSpPr>
          <p:cNvPr id="10" name="TextBox 15"/>
          <p:cNvSpPr txBox="1">
            <a:spLocks noChangeArrowheads="1"/>
          </p:cNvSpPr>
          <p:nvPr/>
        </p:nvSpPr>
        <p:spPr bwMode="auto">
          <a:xfrm>
            <a:off x="2423593" y="4653137"/>
            <a:ext cx="3671887" cy="830997"/>
          </a:xfrm>
          <a:prstGeom prst="rect">
            <a:avLst/>
          </a:prstGeom>
          <a:noFill/>
          <a:ln w="9525">
            <a:noFill/>
            <a:miter lim="800000"/>
            <a:headEnd/>
            <a:tailEnd/>
          </a:ln>
        </p:spPr>
        <p:txBody>
          <a:bodyPr>
            <a:spAutoFit/>
          </a:bodyPr>
          <a:lstStyle/>
          <a:p>
            <a:r>
              <a:rPr lang="en-GB" sz="1600" dirty="0"/>
              <a:t>If the contingency table is larger than 2x2, use Cramer’s V to express the strength of association.</a:t>
            </a:r>
          </a:p>
        </p:txBody>
      </p:sp>
      <p:graphicFrame>
        <p:nvGraphicFramePr>
          <p:cNvPr id="12" name="Object 11"/>
          <p:cNvGraphicFramePr>
            <a:graphicFrameLocks noChangeAspect="1"/>
          </p:cNvGraphicFramePr>
          <p:nvPr/>
        </p:nvGraphicFramePr>
        <p:xfrm>
          <a:off x="6527801" y="2205038"/>
          <a:ext cx="2320925" cy="1778000"/>
        </p:xfrm>
        <a:graphic>
          <a:graphicData uri="http://schemas.openxmlformats.org/presentationml/2006/ole">
            <mc:AlternateContent xmlns:mc="http://schemas.openxmlformats.org/markup-compatibility/2006">
              <mc:Choice xmlns:v="urn:schemas-microsoft-com:vml" Requires="v">
                <p:oleObj name="Equation" r:id="rId3" imgW="1193760" imgH="914400" progId="Equation.3">
                  <p:embed/>
                </p:oleObj>
              </mc:Choice>
              <mc:Fallback>
                <p:oleObj name="Equation" r:id="rId3" imgW="1193760" imgH="914400" progId="Equation.3">
                  <p:embed/>
                  <p:pic>
                    <p:nvPicPr>
                      <p:cNvPr id="12"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7801" y="2205038"/>
                        <a:ext cx="2320925" cy="177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6840539" y="4484688"/>
          <a:ext cx="1754187" cy="938212"/>
        </p:xfrm>
        <a:graphic>
          <a:graphicData uri="http://schemas.openxmlformats.org/presentationml/2006/ole">
            <mc:AlternateContent xmlns:mc="http://schemas.openxmlformats.org/markup-compatibility/2006">
              <mc:Choice xmlns:v="urn:schemas-microsoft-com:vml" Requires="v">
                <p:oleObj name="Equation" r:id="rId5" imgW="901440" imgH="482400" progId="Equation.3">
                  <p:embed/>
                </p:oleObj>
              </mc:Choice>
              <mc:Fallback>
                <p:oleObj name="Equation" r:id="rId5" imgW="901440" imgH="482400" progId="Equation.3">
                  <p:embed/>
                  <p:pic>
                    <p:nvPicPr>
                      <p:cNvPr id="102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0539" y="4484688"/>
                        <a:ext cx="1754187" cy="938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p:cNvSpPr txBox="1"/>
          <p:nvPr/>
        </p:nvSpPr>
        <p:spPr>
          <a:xfrm>
            <a:off x="5807968" y="5657672"/>
            <a:ext cx="4357155" cy="923330"/>
          </a:xfrm>
          <a:prstGeom prst="rect">
            <a:avLst/>
          </a:prstGeom>
          <a:noFill/>
        </p:spPr>
        <p:txBody>
          <a:bodyPr wrap="none" rtlCol="0">
            <a:spAutoFit/>
          </a:bodyPr>
          <a:lstStyle/>
          <a:p>
            <a:r>
              <a:rPr lang="en-GB" dirty="0"/>
              <a:t>n = number of observation</a:t>
            </a:r>
          </a:p>
          <a:p>
            <a:r>
              <a:rPr lang="en-GB" dirty="0"/>
              <a:t>L = </a:t>
            </a:r>
            <a:r>
              <a:rPr lang="en-GB" b="0" i="0" u="none" strike="noStrike" dirty="0">
                <a:solidFill>
                  <a:srgbClr val="000000"/>
                </a:solidFill>
                <a:effectLst/>
                <a:latin typeface="-webkit-standard"/>
              </a:rPr>
              <a:t>the smaller of the number of </a:t>
            </a:r>
            <a:r>
              <a:rPr lang="en-GB" dirty="0">
                <a:solidFill>
                  <a:srgbClr val="000000"/>
                </a:solidFill>
                <a:latin typeface="-webkit-standard"/>
              </a:rPr>
              <a:t>categories </a:t>
            </a:r>
          </a:p>
          <a:p>
            <a:r>
              <a:rPr lang="en-GB" b="0" i="0" u="none" strike="noStrike" dirty="0">
                <a:solidFill>
                  <a:srgbClr val="000000"/>
                </a:solidFill>
                <a:effectLst/>
                <a:latin typeface="-webkit-standard"/>
              </a:rPr>
              <a:t>of the two variables.</a:t>
            </a:r>
            <a:endParaRPr lang="en-GB" dirty="0"/>
          </a:p>
        </p:txBody>
      </p:sp>
      <p:sp>
        <p:nvSpPr>
          <p:cNvPr id="2" name="Slide Number Placeholder 1"/>
          <p:cNvSpPr>
            <a:spLocks noGrp="1"/>
          </p:cNvSpPr>
          <p:nvPr>
            <p:ph type="sldNum" sz="quarter" idx="12"/>
          </p:nvPr>
        </p:nvSpPr>
        <p:spPr/>
        <p:txBody>
          <a:bodyPr/>
          <a:lstStyle/>
          <a:p>
            <a:fld id="{9547A77F-8C40-4E3F-8300-EE2C6C682049}" type="slidenum">
              <a:rPr lang="en-GB" smtClean="0"/>
              <a:pPr/>
              <a:t>21</a:t>
            </a:fld>
            <a:endParaRPr lang="en-GB" dirty="0"/>
          </a:p>
        </p:txBody>
      </p:sp>
    </p:spTree>
    <p:extLst>
      <p:ext uri="{BB962C8B-B14F-4D97-AF65-F5344CB8AC3E}">
        <p14:creationId xmlns:p14="http://schemas.microsoft.com/office/powerpoint/2010/main" val="3432886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0755F-089B-A5CB-1D99-5D561195F9B1}"/>
              </a:ext>
            </a:extLst>
          </p:cNvPr>
          <p:cNvSpPr>
            <a:spLocks noGrp="1"/>
          </p:cNvSpPr>
          <p:nvPr>
            <p:ph type="title"/>
          </p:nvPr>
        </p:nvSpPr>
        <p:spPr/>
        <p:txBody>
          <a:bodyPr/>
          <a:lstStyle/>
          <a:p>
            <a:r>
              <a:rPr lang="en-GB" dirty="0">
                <a:solidFill>
                  <a:srgbClr val="FF0000"/>
                </a:solidFill>
              </a:rPr>
              <a:t>R Action</a:t>
            </a:r>
          </a:p>
        </p:txBody>
      </p:sp>
      <p:sp>
        <p:nvSpPr>
          <p:cNvPr id="4" name="TextBox 3">
            <a:extLst>
              <a:ext uri="{FF2B5EF4-FFF2-40B4-BE49-F238E27FC236}">
                <a16:creationId xmlns:a16="http://schemas.microsoft.com/office/drawing/2014/main" id="{97582D68-2790-98EC-4C63-59EE3B273691}"/>
              </a:ext>
            </a:extLst>
          </p:cNvPr>
          <p:cNvSpPr txBox="1"/>
          <p:nvPr/>
        </p:nvSpPr>
        <p:spPr>
          <a:xfrm>
            <a:off x="838200" y="1866378"/>
            <a:ext cx="5257800" cy="4247317"/>
          </a:xfrm>
          <a:prstGeom prst="rect">
            <a:avLst/>
          </a:prstGeom>
          <a:noFill/>
        </p:spPr>
        <p:txBody>
          <a:bodyPr wrap="square">
            <a:spAutoFit/>
          </a:bodyPr>
          <a:lstStyle/>
          <a:p>
            <a:r>
              <a:rPr lang="en-GB" dirty="0"/>
              <a:t>#</a:t>
            </a:r>
          </a:p>
          <a:p>
            <a:endParaRPr lang="en-GB" dirty="0"/>
          </a:p>
          <a:p>
            <a:r>
              <a:rPr lang="en-GB" dirty="0"/>
              <a:t>library(haven)</a:t>
            </a:r>
          </a:p>
          <a:p>
            <a:r>
              <a:rPr lang="en-GB" dirty="0"/>
              <a:t>library(</a:t>
            </a:r>
            <a:r>
              <a:rPr lang="en-GB" dirty="0" err="1"/>
              <a:t>tidyverse</a:t>
            </a:r>
            <a:r>
              <a:rPr lang="en-GB" dirty="0"/>
              <a:t>)</a:t>
            </a:r>
          </a:p>
          <a:p>
            <a:endParaRPr lang="en-GB" dirty="0"/>
          </a:p>
          <a:p>
            <a:r>
              <a:rPr lang="en-GB" dirty="0"/>
              <a:t># Read data</a:t>
            </a:r>
          </a:p>
          <a:p>
            <a:r>
              <a:rPr lang="en-GB" dirty="0" err="1"/>
              <a:t>dat</a:t>
            </a:r>
            <a:r>
              <a:rPr lang="en-GB" dirty="0"/>
              <a:t> &lt;- </a:t>
            </a:r>
            <a:r>
              <a:rPr lang="en-GB" dirty="0" err="1"/>
              <a:t>read_spss</a:t>
            </a:r>
            <a:r>
              <a:rPr lang="en-GB" dirty="0"/>
              <a:t>("/Users/</a:t>
            </a:r>
            <a:r>
              <a:rPr lang="en-GB" dirty="0" err="1"/>
              <a:t>ahmaddaryanto</a:t>
            </a:r>
            <a:r>
              <a:rPr lang="en-GB" dirty="0"/>
              <a:t>/Documents/Data1/store </a:t>
            </a:r>
            <a:r>
              <a:rPr lang="en-GB" dirty="0" err="1"/>
              <a:t>satisfaction.sav</a:t>
            </a:r>
            <a:r>
              <a:rPr lang="en-GB" dirty="0"/>
              <a:t>")</a:t>
            </a:r>
          </a:p>
          <a:p>
            <a:endParaRPr lang="en-GB" dirty="0"/>
          </a:p>
          <a:p>
            <a:r>
              <a:rPr lang="en-GB" dirty="0"/>
              <a:t># Proportion chart, where bars sum to 100% within Recycle</a:t>
            </a:r>
          </a:p>
          <a:p>
            <a:r>
              <a:rPr lang="en-GB" dirty="0" err="1"/>
              <a:t>table_dat</a:t>
            </a:r>
            <a:r>
              <a:rPr lang="en-GB" dirty="0"/>
              <a:t> &lt;- </a:t>
            </a:r>
            <a:r>
              <a:rPr lang="en-GB" dirty="0" err="1"/>
              <a:t>dat</a:t>
            </a:r>
            <a:r>
              <a:rPr lang="en-GB" dirty="0"/>
              <a:t> %&gt;% </a:t>
            </a:r>
          </a:p>
          <a:p>
            <a:r>
              <a:rPr lang="en-GB" dirty="0"/>
              <a:t>  </a:t>
            </a:r>
          </a:p>
          <a:p>
            <a:r>
              <a:rPr lang="en-GB" dirty="0"/>
              <a:t>  </a:t>
            </a:r>
          </a:p>
        </p:txBody>
      </p:sp>
      <p:pic>
        <p:nvPicPr>
          <p:cNvPr id="5124" name="Picture 4">
            <a:extLst>
              <a:ext uri="{FF2B5EF4-FFF2-40B4-BE49-F238E27FC236}">
                <a16:creationId xmlns:a16="http://schemas.microsoft.com/office/drawing/2014/main" id="{64977568-E1FA-70F6-29D5-F48385513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7129" y="1362796"/>
            <a:ext cx="6454871" cy="4610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529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A9C15-3E6E-0540-A2B6-CF03C8580AD6}"/>
              </a:ext>
            </a:extLst>
          </p:cNvPr>
          <p:cNvSpPr>
            <a:spLocks noGrp="1"/>
          </p:cNvSpPr>
          <p:nvPr>
            <p:ph type="title"/>
          </p:nvPr>
        </p:nvSpPr>
        <p:spPr/>
        <p:txBody>
          <a:bodyPr/>
          <a:lstStyle/>
          <a:p>
            <a:r>
              <a:rPr lang="en-GB" dirty="0"/>
              <a:t>R Action</a:t>
            </a:r>
          </a:p>
        </p:txBody>
      </p:sp>
      <p:sp>
        <p:nvSpPr>
          <p:cNvPr id="4" name="TextBox 3">
            <a:extLst>
              <a:ext uri="{FF2B5EF4-FFF2-40B4-BE49-F238E27FC236}">
                <a16:creationId xmlns:a16="http://schemas.microsoft.com/office/drawing/2014/main" id="{85177EE1-5C53-9D88-F5F9-A9F4772B0F91}"/>
              </a:ext>
            </a:extLst>
          </p:cNvPr>
          <p:cNvSpPr txBox="1"/>
          <p:nvPr/>
        </p:nvSpPr>
        <p:spPr>
          <a:xfrm>
            <a:off x="838200" y="1552977"/>
            <a:ext cx="6100174" cy="3970318"/>
          </a:xfrm>
          <a:prstGeom prst="rect">
            <a:avLst/>
          </a:prstGeom>
          <a:noFill/>
        </p:spPr>
        <p:txBody>
          <a:bodyPr wrap="square">
            <a:spAutoFit/>
          </a:bodyPr>
          <a:lstStyle/>
          <a:p>
            <a:r>
              <a:rPr lang="en-GB" dirty="0"/>
              <a:t>  </a:t>
            </a:r>
          </a:p>
          <a:p>
            <a:r>
              <a:rPr lang="en-GB" dirty="0"/>
              <a:t>  # Specify as factors</a:t>
            </a:r>
          </a:p>
          <a:p>
            <a:r>
              <a:rPr lang="en-GB" dirty="0"/>
              <a:t>  mutate(prod = </a:t>
            </a:r>
            <a:r>
              <a:rPr lang="en-GB" dirty="0" err="1"/>
              <a:t>as_factor</a:t>
            </a:r>
            <a:r>
              <a:rPr lang="en-GB" dirty="0"/>
              <a:t>(prod)) %&gt;% </a:t>
            </a:r>
          </a:p>
          <a:p>
            <a:r>
              <a:rPr lang="en-GB" dirty="0"/>
              <a:t>  mutate(gender = </a:t>
            </a:r>
            <a:r>
              <a:rPr lang="en-GB" dirty="0" err="1"/>
              <a:t>as_factor</a:t>
            </a:r>
            <a:r>
              <a:rPr lang="en-GB" dirty="0"/>
              <a:t>(gender)) %&gt;% </a:t>
            </a:r>
          </a:p>
          <a:p>
            <a:r>
              <a:rPr lang="en-GB" dirty="0"/>
              <a:t>  </a:t>
            </a:r>
          </a:p>
          <a:p>
            <a:r>
              <a:rPr lang="en-GB" dirty="0"/>
              <a:t>  # Compute frequency within each combination</a:t>
            </a:r>
          </a:p>
          <a:p>
            <a:r>
              <a:rPr lang="en-GB" dirty="0"/>
              <a:t>  </a:t>
            </a:r>
            <a:r>
              <a:rPr lang="en-GB" dirty="0" err="1"/>
              <a:t>group_by</a:t>
            </a:r>
            <a:r>
              <a:rPr lang="en-GB" dirty="0"/>
              <a:t>(prod, gender) %&gt;% </a:t>
            </a:r>
          </a:p>
          <a:p>
            <a:r>
              <a:rPr lang="en-GB" dirty="0"/>
              <a:t>  summarize(count = n()) %&gt;% </a:t>
            </a:r>
          </a:p>
          <a:p>
            <a:endParaRPr lang="en-GB" dirty="0"/>
          </a:p>
          <a:p>
            <a:r>
              <a:rPr lang="en-GB" dirty="0"/>
              <a:t>  # Compute proportions within prod</a:t>
            </a:r>
          </a:p>
          <a:p>
            <a:r>
              <a:rPr lang="en-GB" dirty="0"/>
              <a:t>  # n is the default variable created by count()</a:t>
            </a:r>
          </a:p>
          <a:p>
            <a:r>
              <a:rPr lang="en-GB" dirty="0"/>
              <a:t>  </a:t>
            </a:r>
            <a:r>
              <a:rPr lang="en-GB" dirty="0" err="1"/>
              <a:t>group_by</a:t>
            </a:r>
            <a:r>
              <a:rPr lang="en-GB" dirty="0"/>
              <a:t>(prod) %&gt;% </a:t>
            </a:r>
          </a:p>
          <a:p>
            <a:r>
              <a:rPr lang="en-GB" dirty="0"/>
              <a:t>  mutate(percent = round(count/sum(count)*100))  </a:t>
            </a:r>
          </a:p>
          <a:p>
            <a:endParaRPr lang="en-GB" dirty="0"/>
          </a:p>
        </p:txBody>
      </p:sp>
      <p:sp>
        <p:nvSpPr>
          <p:cNvPr id="6" name="TextBox 5">
            <a:extLst>
              <a:ext uri="{FF2B5EF4-FFF2-40B4-BE49-F238E27FC236}">
                <a16:creationId xmlns:a16="http://schemas.microsoft.com/office/drawing/2014/main" id="{B843A25A-9C92-BD2C-E12B-F5D50929FDF9}"/>
              </a:ext>
            </a:extLst>
          </p:cNvPr>
          <p:cNvSpPr txBox="1"/>
          <p:nvPr/>
        </p:nvSpPr>
        <p:spPr>
          <a:xfrm>
            <a:off x="6695162" y="989645"/>
            <a:ext cx="6100174" cy="4247317"/>
          </a:xfrm>
          <a:prstGeom prst="rect">
            <a:avLst/>
          </a:prstGeom>
          <a:noFill/>
        </p:spPr>
        <p:txBody>
          <a:bodyPr wrap="square">
            <a:spAutoFit/>
          </a:bodyPr>
          <a:lstStyle/>
          <a:p>
            <a:endParaRPr lang="en-GB" dirty="0"/>
          </a:p>
          <a:p>
            <a:r>
              <a:rPr lang="en-GB" dirty="0" err="1"/>
              <a:t>table_dat</a:t>
            </a:r>
            <a:r>
              <a:rPr lang="en-GB" dirty="0"/>
              <a:t> %&gt;%</a:t>
            </a:r>
          </a:p>
          <a:p>
            <a:r>
              <a:rPr lang="en-GB" dirty="0"/>
              <a:t>  </a:t>
            </a:r>
            <a:r>
              <a:rPr lang="en-GB" dirty="0" err="1"/>
              <a:t>ggplot</a:t>
            </a:r>
            <a:r>
              <a:rPr lang="en-GB" dirty="0"/>
              <a:t>(</a:t>
            </a:r>
            <a:r>
              <a:rPr lang="en-GB" dirty="0" err="1"/>
              <a:t>aes</a:t>
            </a:r>
            <a:r>
              <a:rPr lang="en-GB" dirty="0"/>
              <a:t>(x = prod, y = count, fill = gender)) +</a:t>
            </a:r>
          </a:p>
          <a:p>
            <a:r>
              <a:rPr lang="en-GB" dirty="0"/>
              <a:t>    </a:t>
            </a:r>
            <a:r>
              <a:rPr lang="en-GB" dirty="0" err="1"/>
              <a:t>geom_bar</a:t>
            </a:r>
            <a:r>
              <a:rPr lang="en-GB" dirty="0"/>
              <a:t>(position = 'dodge', stat = 'identity') +</a:t>
            </a:r>
          </a:p>
          <a:p>
            <a:r>
              <a:rPr lang="en-GB" dirty="0"/>
              <a:t>    </a:t>
            </a:r>
            <a:r>
              <a:rPr lang="en-GB" dirty="0" err="1"/>
              <a:t>scale_fill_grey</a:t>
            </a:r>
            <a:r>
              <a:rPr lang="en-GB" dirty="0"/>
              <a:t>() +</a:t>
            </a:r>
          </a:p>
          <a:p>
            <a:r>
              <a:rPr lang="en-GB" dirty="0"/>
              <a:t>    labs(y = "Count",</a:t>
            </a:r>
          </a:p>
          <a:p>
            <a:r>
              <a:rPr lang="en-GB" dirty="0"/>
              <a:t>       x = "Type of Product",</a:t>
            </a:r>
          </a:p>
          <a:p>
            <a:r>
              <a:rPr lang="en-GB" dirty="0"/>
              <a:t>       fill = "Gender") +</a:t>
            </a:r>
          </a:p>
          <a:p>
            <a:r>
              <a:rPr lang="en-GB" dirty="0"/>
              <a:t>    </a:t>
            </a:r>
            <a:r>
              <a:rPr lang="en-GB" dirty="0" err="1"/>
              <a:t>geom_text</a:t>
            </a:r>
            <a:r>
              <a:rPr lang="en-GB" dirty="0"/>
              <a:t>(</a:t>
            </a:r>
            <a:r>
              <a:rPr lang="en-GB" dirty="0" err="1"/>
              <a:t>aes</a:t>
            </a:r>
            <a:r>
              <a:rPr lang="en-GB" dirty="0"/>
              <a:t>(label = paste(percent,"%")),</a:t>
            </a:r>
          </a:p>
          <a:p>
            <a:r>
              <a:rPr lang="en-GB" dirty="0"/>
              <a:t>     colour = "black", size = 5,</a:t>
            </a:r>
          </a:p>
          <a:p>
            <a:r>
              <a:rPr lang="en-GB" dirty="0"/>
              <a:t>     </a:t>
            </a:r>
            <a:r>
              <a:rPr lang="en-GB" dirty="0" err="1"/>
              <a:t>vjust</a:t>
            </a:r>
            <a:r>
              <a:rPr lang="en-GB" dirty="0"/>
              <a:t> = 0.1, position = </a:t>
            </a:r>
            <a:r>
              <a:rPr lang="en-GB" dirty="0" err="1"/>
              <a:t>position_dodge</a:t>
            </a:r>
            <a:r>
              <a:rPr lang="en-GB" dirty="0"/>
              <a:t>(0.9)) +</a:t>
            </a:r>
          </a:p>
          <a:p>
            <a:endParaRPr lang="en-GB" dirty="0"/>
          </a:p>
          <a:p>
            <a:r>
              <a:rPr lang="en-GB" dirty="0"/>
              <a:t>  </a:t>
            </a:r>
            <a:r>
              <a:rPr lang="en-GB" dirty="0" err="1"/>
              <a:t>theme_classic</a:t>
            </a:r>
            <a:r>
              <a:rPr lang="en-GB" dirty="0"/>
              <a:t>()</a:t>
            </a:r>
          </a:p>
          <a:p>
            <a:endParaRPr lang="en-GB" dirty="0"/>
          </a:p>
          <a:p>
            <a:r>
              <a:rPr lang="en-GB" dirty="0" err="1"/>
              <a:t>table_dat</a:t>
            </a:r>
            <a:endParaRPr lang="en-GB" dirty="0"/>
          </a:p>
        </p:txBody>
      </p:sp>
      <p:sp>
        <p:nvSpPr>
          <p:cNvPr id="7" name="Right Arrow 6">
            <a:extLst>
              <a:ext uri="{FF2B5EF4-FFF2-40B4-BE49-F238E27FC236}">
                <a16:creationId xmlns:a16="http://schemas.microsoft.com/office/drawing/2014/main" id="{957DBC1F-5D53-EDD2-561C-9510C7F3E776}"/>
              </a:ext>
            </a:extLst>
          </p:cNvPr>
          <p:cNvSpPr/>
          <p:nvPr/>
        </p:nvSpPr>
        <p:spPr>
          <a:xfrm>
            <a:off x="5135671" y="3782860"/>
            <a:ext cx="1164921" cy="3006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64674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67DF9-505D-D0D0-D2B0-8669106FB170}"/>
              </a:ext>
            </a:extLst>
          </p:cNvPr>
          <p:cNvSpPr>
            <a:spLocks noGrp="1"/>
          </p:cNvSpPr>
          <p:nvPr>
            <p:ph type="title"/>
          </p:nvPr>
        </p:nvSpPr>
        <p:spPr/>
        <p:txBody>
          <a:bodyPr/>
          <a:lstStyle/>
          <a:p>
            <a:r>
              <a:rPr lang="en-GB" i="0" u="none" strike="noStrike" dirty="0">
                <a:solidFill>
                  <a:srgbClr val="FF0000"/>
                </a:solidFill>
                <a:effectLst/>
                <a:latin typeface="Source Sans Pro" panose="020B0503030403020204" pitchFamily="34" charset="0"/>
              </a:rPr>
              <a:t>Testing A Single Proportion</a:t>
            </a:r>
            <a:endParaRPr lang="en-GB" dirty="0">
              <a:solidFill>
                <a:srgbClr val="FF0000"/>
              </a:solidFill>
            </a:endParaRPr>
          </a:p>
        </p:txBody>
      </p:sp>
      <p:sp>
        <p:nvSpPr>
          <p:cNvPr id="3" name="Content Placeholder 2">
            <a:extLst>
              <a:ext uri="{FF2B5EF4-FFF2-40B4-BE49-F238E27FC236}">
                <a16:creationId xmlns:a16="http://schemas.microsoft.com/office/drawing/2014/main" id="{DD29D5CE-B9B9-A172-2C89-C68B2166B7BC}"/>
              </a:ext>
            </a:extLst>
          </p:cNvPr>
          <p:cNvSpPr>
            <a:spLocks noGrp="1"/>
          </p:cNvSpPr>
          <p:nvPr>
            <p:ph idx="1"/>
          </p:nvPr>
        </p:nvSpPr>
        <p:spPr/>
        <p:txBody>
          <a:bodyPr/>
          <a:lstStyle/>
          <a:p>
            <a:r>
              <a:rPr lang="en-GB" b="0" i="0" u="none" strike="noStrike" dirty="0">
                <a:solidFill>
                  <a:srgbClr val="000000"/>
                </a:solidFill>
                <a:effectLst/>
                <a:latin typeface="Source Sans Pro" panose="020B0503030403020204" pitchFamily="34" charset="0"/>
              </a:rPr>
              <a:t>Testing a statement or proposition about a single proportion </a:t>
            </a:r>
          </a:p>
          <a:p>
            <a:pPr marL="0" indent="0">
              <a:buNone/>
            </a:pPr>
            <a:endParaRPr lang="en-GB" dirty="0"/>
          </a:p>
        </p:txBody>
      </p:sp>
      <p:pic>
        <p:nvPicPr>
          <p:cNvPr id="4" name="Picture 3">
            <a:extLst>
              <a:ext uri="{FF2B5EF4-FFF2-40B4-BE49-F238E27FC236}">
                <a16:creationId xmlns:a16="http://schemas.microsoft.com/office/drawing/2014/main" id="{6ACD980A-EA34-8DD9-A298-FF4D6F5DBEE7}"/>
              </a:ext>
            </a:extLst>
          </p:cNvPr>
          <p:cNvPicPr>
            <a:picLocks noChangeAspect="1"/>
          </p:cNvPicPr>
          <p:nvPr/>
        </p:nvPicPr>
        <p:blipFill>
          <a:blip r:embed="rId2"/>
          <a:stretch>
            <a:fillRect/>
          </a:stretch>
        </p:blipFill>
        <p:spPr>
          <a:xfrm>
            <a:off x="838200" y="2829414"/>
            <a:ext cx="4673600" cy="1422400"/>
          </a:xfrm>
          <a:prstGeom prst="rect">
            <a:avLst/>
          </a:prstGeom>
        </p:spPr>
      </p:pic>
      <p:pic>
        <p:nvPicPr>
          <p:cNvPr id="5" name="Picture 4">
            <a:extLst>
              <a:ext uri="{FF2B5EF4-FFF2-40B4-BE49-F238E27FC236}">
                <a16:creationId xmlns:a16="http://schemas.microsoft.com/office/drawing/2014/main" id="{5112A3E6-20B3-91D1-9432-4B2677DB5E75}"/>
              </a:ext>
            </a:extLst>
          </p:cNvPr>
          <p:cNvPicPr>
            <a:picLocks noChangeAspect="1"/>
          </p:cNvPicPr>
          <p:nvPr/>
        </p:nvPicPr>
        <p:blipFill>
          <a:blip r:embed="rId3"/>
          <a:stretch>
            <a:fillRect/>
          </a:stretch>
        </p:blipFill>
        <p:spPr>
          <a:xfrm>
            <a:off x="492578" y="5207794"/>
            <a:ext cx="4152900" cy="1143000"/>
          </a:xfrm>
          <a:prstGeom prst="rect">
            <a:avLst/>
          </a:prstGeom>
        </p:spPr>
      </p:pic>
      <p:sp>
        <p:nvSpPr>
          <p:cNvPr id="6" name="TextBox 5">
            <a:extLst>
              <a:ext uri="{FF2B5EF4-FFF2-40B4-BE49-F238E27FC236}">
                <a16:creationId xmlns:a16="http://schemas.microsoft.com/office/drawing/2014/main" id="{C382E682-1297-7032-1AF2-ABC0D50C3217}"/>
              </a:ext>
            </a:extLst>
          </p:cNvPr>
          <p:cNvSpPr txBox="1"/>
          <p:nvPr/>
        </p:nvSpPr>
        <p:spPr>
          <a:xfrm>
            <a:off x="838200" y="4888191"/>
            <a:ext cx="3411575" cy="369332"/>
          </a:xfrm>
          <a:prstGeom prst="rect">
            <a:avLst/>
          </a:prstGeom>
          <a:noFill/>
        </p:spPr>
        <p:txBody>
          <a:bodyPr wrap="none" rtlCol="0">
            <a:spAutoFit/>
          </a:bodyPr>
          <a:lstStyle/>
          <a:p>
            <a:r>
              <a:rPr lang="en-GB" dirty="0"/>
              <a:t>If the lady made a random guess:</a:t>
            </a:r>
          </a:p>
        </p:txBody>
      </p:sp>
      <p:sp>
        <p:nvSpPr>
          <p:cNvPr id="8" name="TextBox 7">
            <a:extLst>
              <a:ext uri="{FF2B5EF4-FFF2-40B4-BE49-F238E27FC236}">
                <a16:creationId xmlns:a16="http://schemas.microsoft.com/office/drawing/2014/main" id="{7EBF480F-065C-2AFA-9616-BD69AE977863}"/>
              </a:ext>
            </a:extLst>
          </p:cNvPr>
          <p:cNvSpPr txBox="1"/>
          <p:nvPr/>
        </p:nvSpPr>
        <p:spPr>
          <a:xfrm>
            <a:off x="5603422" y="5748238"/>
            <a:ext cx="6096000" cy="923330"/>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If the null hypothesis is true, how likely was she to be correct 24 out of 30 times? Can we calculate the probability of making 24 correct guesses from 30 trials, which we calls p-value? </a:t>
            </a:r>
            <a:endParaRPr lang="en-GB" dirty="0"/>
          </a:p>
        </p:txBody>
      </p:sp>
    </p:spTree>
    <p:extLst>
      <p:ext uri="{BB962C8B-B14F-4D97-AF65-F5344CB8AC3E}">
        <p14:creationId xmlns:p14="http://schemas.microsoft.com/office/powerpoint/2010/main" val="287269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66BA-1126-291A-9FBD-68FBE287BADA}"/>
              </a:ext>
            </a:extLst>
          </p:cNvPr>
          <p:cNvSpPr>
            <a:spLocks noGrp="1"/>
          </p:cNvSpPr>
          <p:nvPr>
            <p:ph type="title"/>
          </p:nvPr>
        </p:nvSpPr>
        <p:spPr/>
        <p:txBody>
          <a:bodyPr/>
          <a:lstStyle/>
          <a:p>
            <a:r>
              <a:rPr lang="en-GB" i="0" u="none" strike="noStrike" dirty="0">
                <a:solidFill>
                  <a:srgbClr val="FF0000"/>
                </a:solidFill>
                <a:effectLst/>
                <a:latin typeface="Source Sans Pro" panose="020B0503030403020204" pitchFamily="34" charset="0"/>
              </a:rPr>
              <a:t> SPSS Action: A Chi-square test</a:t>
            </a:r>
            <a:endParaRPr lang="en-GB" dirty="0">
              <a:solidFill>
                <a:srgbClr val="FF0000"/>
              </a:solidFill>
            </a:endParaRPr>
          </a:p>
        </p:txBody>
      </p:sp>
      <p:sp>
        <p:nvSpPr>
          <p:cNvPr id="3" name="Content Placeholder 2">
            <a:extLst>
              <a:ext uri="{FF2B5EF4-FFF2-40B4-BE49-F238E27FC236}">
                <a16:creationId xmlns:a16="http://schemas.microsoft.com/office/drawing/2014/main" id="{49612DBF-FFFD-8703-BC04-C55E30A5C980}"/>
              </a:ext>
            </a:extLst>
          </p:cNvPr>
          <p:cNvSpPr>
            <a:spLocks noGrp="1"/>
          </p:cNvSpPr>
          <p:nvPr>
            <p:ph idx="1"/>
          </p:nvPr>
        </p:nvSpPr>
        <p:spPr/>
        <p:txBody>
          <a:bodyPr>
            <a:normAutofit fontScale="92500" lnSpcReduction="10000"/>
          </a:bodyPr>
          <a:lstStyle/>
          <a:p>
            <a:r>
              <a:rPr lang="en-GB" dirty="0"/>
              <a:t>Data. </a:t>
            </a:r>
            <a:r>
              <a:rPr lang="en-GB" dirty="0" err="1"/>
              <a:t>MagicLady.sav</a:t>
            </a:r>
            <a:endParaRPr lang="en-GB" dirty="0"/>
          </a:p>
          <a:p>
            <a:r>
              <a:rPr lang="en-GB" dirty="0"/>
              <a:t>Steps: </a:t>
            </a:r>
          </a:p>
          <a:p>
            <a:pPr lvl="1"/>
            <a:r>
              <a:rPr lang="en-GB" b="0" i="0" u="none" strike="noStrike" dirty="0" err="1">
                <a:solidFill>
                  <a:srgbClr val="000000"/>
                </a:solidFill>
                <a:effectLst/>
                <a:latin typeface="Source Sans Pro" panose="020B0503030403020204" pitchFamily="34" charset="0"/>
              </a:rPr>
              <a:t>Analyze</a:t>
            </a:r>
            <a:r>
              <a:rPr lang="en-GB" b="0" i="0" u="none" strike="noStrike" dirty="0">
                <a:solidFill>
                  <a:srgbClr val="000000"/>
                </a:solidFill>
                <a:effectLst/>
                <a:latin typeface="Source Sans Pro" panose="020B0503030403020204" pitchFamily="34" charset="0"/>
              </a:rPr>
              <a:t> → Nonparametric </a:t>
            </a:r>
            <a:r>
              <a:rPr lang="en-GB" b="0" i="0" u="none" strike="noStrike" dirty="0" err="1">
                <a:solidFill>
                  <a:srgbClr val="000000"/>
                </a:solidFill>
                <a:effectLst/>
                <a:latin typeface="Source Sans Pro" panose="020B0503030403020204" pitchFamily="34" charset="0"/>
              </a:rPr>
              <a:t>Tests→Legacy</a:t>
            </a:r>
            <a:r>
              <a:rPr lang="en-GB" b="0" i="0" u="none" strike="noStrike" dirty="0">
                <a:solidFill>
                  <a:srgbClr val="000000"/>
                </a:solidFill>
                <a:effectLst/>
                <a:latin typeface="Source Sans Pro" panose="020B0503030403020204" pitchFamily="34" charset="0"/>
              </a:rPr>
              <a:t> </a:t>
            </a:r>
            <a:r>
              <a:rPr lang="en-GB" b="0" i="0" u="none" strike="noStrike" dirty="0" err="1">
                <a:solidFill>
                  <a:srgbClr val="000000"/>
                </a:solidFill>
                <a:effectLst/>
                <a:latin typeface="Source Sans Pro" panose="020B0503030403020204" pitchFamily="34" charset="0"/>
              </a:rPr>
              <a:t>Dialogs→Chi-Square</a:t>
            </a:r>
            <a:r>
              <a:rPr lang="en-GB" b="0" i="0" u="none" strike="noStrike" dirty="0">
                <a:solidFill>
                  <a:srgbClr val="000000"/>
                </a:solidFill>
                <a:effectLst/>
                <a:latin typeface="Source Sans Pro" panose="020B0503030403020204" pitchFamily="34" charset="0"/>
              </a:rPr>
              <a:t>.</a:t>
            </a:r>
          </a:p>
          <a:p>
            <a:pPr lvl="1"/>
            <a:r>
              <a:rPr lang="en-GB" b="0" i="0" u="none" strike="noStrike" dirty="0">
                <a:solidFill>
                  <a:srgbClr val="000000"/>
                </a:solidFill>
                <a:effectLst/>
                <a:latin typeface="Source Sans Pro" panose="020B0503030403020204" pitchFamily="34" charset="0"/>
              </a:rPr>
              <a:t>After the SPSS windows appear on your screen, move the variable Guess into the Test Variable List box.</a:t>
            </a:r>
          </a:p>
          <a:p>
            <a:pPr lvl="1"/>
            <a:r>
              <a:rPr lang="en-GB" b="0" i="0" u="none" strike="noStrike" dirty="0">
                <a:solidFill>
                  <a:srgbClr val="000000"/>
                </a:solidFill>
                <a:effectLst/>
                <a:latin typeface="Source Sans Pro" panose="020B0503030403020204" pitchFamily="34" charset="0"/>
              </a:rPr>
              <a:t>Next, click OK or Paste if you want to work with an SPSS syntax .</a:t>
            </a:r>
          </a:p>
          <a:p>
            <a:r>
              <a:rPr lang="en-GB" b="0" i="0" u="none" strike="noStrike" dirty="0">
                <a:solidFill>
                  <a:srgbClr val="000000"/>
                </a:solidFill>
                <a:effectLst/>
                <a:latin typeface="Source Sans Pro" panose="020B0503030403020204" pitchFamily="34" charset="0"/>
              </a:rPr>
              <a:t>SPSS syntax:</a:t>
            </a:r>
          </a:p>
          <a:p>
            <a:pPr marL="0" indent="0">
              <a:buNone/>
            </a:pPr>
            <a:r>
              <a:rPr lang="en-GB" b="0" i="0" u="none" strike="noStrike" dirty="0">
                <a:solidFill>
                  <a:srgbClr val="000000"/>
                </a:solidFill>
                <a:effectLst/>
                <a:latin typeface="Source Sans Pro" panose="020B0503030403020204" pitchFamily="34" charset="0"/>
              </a:rPr>
              <a:t>   NPAR TESTS </a:t>
            </a:r>
          </a:p>
          <a:p>
            <a:pPr marL="0" indent="0">
              <a:buNone/>
            </a:pPr>
            <a:r>
              <a:rPr lang="en-GB" b="0" i="0" u="none" strike="noStrike" dirty="0">
                <a:solidFill>
                  <a:srgbClr val="000000"/>
                </a:solidFill>
                <a:effectLst/>
                <a:latin typeface="Source Sans Pro" panose="020B0503030403020204" pitchFamily="34" charset="0"/>
              </a:rPr>
              <a:t>      /CHISQUARE=Guess</a:t>
            </a:r>
          </a:p>
          <a:p>
            <a:pPr marL="0" indent="0">
              <a:buNone/>
            </a:pPr>
            <a:r>
              <a:rPr lang="en-GB" dirty="0">
                <a:solidFill>
                  <a:srgbClr val="000000"/>
                </a:solidFill>
                <a:latin typeface="Source Sans Pro" panose="020B0503030403020204" pitchFamily="34" charset="0"/>
              </a:rPr>
              <a:t>      </a:t>
            </a:r>
            <a:r>
              <a:rPr lang="en-GB" b="0" i="0" u="none" strike="noStrike" dirty="0">
                <a:solidFill>
                  <a:srgbClr val="000000"/>
                </a:solidFill>
                <a:effectLst/>
                <a:latin typeface="Source Sans Pro" panose="020B0503030403020204" pitchFamily="34" charset="0"/>
              </a:rPr>
              <a:t>/EXPECTED=EQUAL</a:t>
            </a:r>
          </a:p>
          <a:p>
            <a:pPr marL="0" indent="0">
              <a:buNone/>
            </a:pPr>
            <a:r>
              <a:rPr lang="en-GB" dirty="0">
                <a:solidFill>
                  <a:srgbClr val="000000"/>
                </a:solidFill>
                <a:latin typeface="Source Sans Pro" panose="020B0503030403020204" pitchFamily="34" charset="0"/>
              </a:rPr>
              <a:t>      </a:t>
            </a:r>
            <a:r>
              <a:rPr lang="en-GB" b="0" i="0" u="none" strike="noStrike" dirty="0">
                <a:solidFill>
                  <a:srgbClr val="000000"/>
                </a:solidFill>
                <a:effectLst/>
                <a:latin typeface="Source Sans Pro" panose="020B0503030403020204" pitchFamily="34" charset="0"/>
              </a:rPr>
              <a:t>/MISSING ANALYSIS.</a:t>
            </a:r>
          </a:p>
          <a:p>
            <a:endParaRPr lang="en-GB" dirty="0"/>
          </a:p>
        </p:txBody>
      </p:sp>
    </p:spTree>
    <p:extLst>
      <p:ext uri="{BB962C8B-B14F-4D97-AF65-F5344CB8AC3E}">
        <p14:creationId xmlns:p14="http://schemas.microsoft.com/office/powerpoint/2010/main" val="3009549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94958BC-F301-9FCF-2589-7E8D438B7D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1534" y="996073"/>
            <a:ext cx="7174326" cy="4609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132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00564-7748-51D3-44DC-3444A2B6D202}"/>
              </a:ext>
            </a:extLst>
          </p:cNvPr>
          <p:cNvSpPr>
            <a:spLocks noGrp="1"/>
          </p:cNvSpPr>
          <p:nvPr>
            <p:ph type="title"/>
          </p:nvPr>
        </p:nvSpPr>
        <p:spPr/>
        <p:txBody>
          <a:bodyPr/>
          <a:lstStyle/>
          <a:p>
            <a:r>
              <a:rPr lang="en-GB" i="0" u="none" strike="noStrike" dirty="0">
                <a:solidFill>
                  <a:srgbClr val="FF0000"/>
                </a:solidFill>
                <a:effectLst/>
                <a:latin typeface="Source Sans Pro" panose="020B0503030403020204" pitchFamily="34" charset="0"/>
              </a:rPr>
              <a:t>R Action: A Chi-Square Test</a:t>
            </a:r>
            <a:endParaRPr lang="en-GB" dirty="0">
              <a:solidFill>
                <a:srgbClr val="FF0000"/>
              </a:solidFill>
            </a:endParaRPr>
          </a:p>
        </p:txBody>
      </p:sp>
      <p:sp>
        <p:nvSpPr>
          <p:cNvPr id="4" name="TextBox 3">
            <a:extLst>
              <a:ext uri="{FF2B5EF4-FFF2-40B4-BE49-F238E27FC236}">
                <a16:creationId xmlns:a16="http://schemas.microsoft.com/office/drawing/2014/main" id="{89DEA94C-F500-0F80-F385-DC9CDC8246C9}"/>
              </a:ext>
            </a:extLst>
          </p:cNvPr>
          <p:cNvSpPr txBox="1"/>
          <p:nvPr/>
        </p:nvSpPr>
        <p:spPr>
          <a:xfrm>
            <a:off x="930056" y="1951672"/>
            <a:ext cx="9917484" cy="1200329"/>
          </a:xfrm>
          <a:prstGeom prst="rect">
            <a:avLst/>
          </a:prstGeom>
          <a:noFill/>
        </p:spPr>
        <p:txBody>
          <a:bodyPr wrap="square">
            <a:spAutoFit/>
          </a:bodyPr>
          <a:lstStyle/>
          <a:p>
            <a:r>
              <a:rPr lang="en-GB" dirty="0"/>
              <a:t>library(haven)</a:t>
            </a:r>
          </a:p>
          <a:p>
            <a:endParaRPr lang="en-GB" dirty="0"/>
          </a:p>
          <a:p>
            <a:r>
              <a:rPr lang="en-GB" dirty="0"/>
              <a:t># Read data</a:t>
            </a:r>
          </a:p>
          <a:p>
            <a:r>
              <a:rPr lang="en-GB" dirty="0" err="1"/>
              <a:t>dat</a:t>
            </a:r>
            <a:r>
              <a:rPr lang="en-GB" dirty="0"/>
              <a:t> &lt;- </a:t>
            </a:r>
            <a:r>
              <a:rPr lang="en-GB" dirty="0" err="1"/>
              <a:t>read_spss</a:t>
            </a:r>
            <a:r>
              <a:rPr lang="en-GB" dirty="0"/>
              <a:t>("/Users/</a:t>
            </a:r>
            <a:r>
              <a:rPr lang="en-GB" dirty="0" err="1"/>
              <a:t>ahmaddaryanto</a:t>
            </a:r>
            <a:r>
              <a:rPr lang="en-GB" dirty="0"/>
              <a:t>/OneDrive - Lancaster University/</a:t>
            </a:r>
            <a:r>
              <a:rPr lang="en-GB" dirty="0" err="1"/>
              <a:t>dataspss</a:t>
            </a:r>
            <a:r>
              <a:rPr lang="en-GB" dirty="0"/>
              <a:t>/</a:t>
            </a:r>
            <a:r>
              <a:rPr lang="en-GB" dirty="0" err="1"/>
              <a:t>MagicLady.sav</a:t>
            </a:r>
            <a:r>
              <a:rPr lang="en-GB" dirty="0"/>
              <a:t>")</a:t>
            </a:r>
          </a:p>
        </p:txBody>
      </p:sp>
      <p:sp>
        <p:nvSpPr>
          <p:cNvPr id="6" name="TextBox 5">
            <a:extLst>
              <a:ext uri="{FF2B5EF4-FFF2-40B4-BE49-F238E27FC236}">
                <a16:creationId xmlns:a16="http://schemas.microsoft.com/office/drawing/2014/main" id="{C6EA5970-A2D3-1A14-8997-116F79C79402}"/>
              </a:ext>
            </a:extLst>
          </p:cNvPr>
          <p:cNvSpPr txBox="1"/>
          <p:nvPr/>
        </p:nvSpPr>
        <p:spPr>
          <a:xfrm>
            <a:off x="930057" y="3545950"/>
            <a:ext cx="6093912" cy="1754326"/>
          </a:xfrm>
          <a:prstGeom prst="rect">
            <a:avLst/>
          </a:prstGeom>
          <a:noFill/>
        </p:spPr>
        <p:txBody>
          <a:bodyPr wrap="square">
            <a:spAutoFit/>
          </a:bodyPr>
          <a:lstStyle/>
          <a:p>
            <a:r>
              <a:rPr lang="en-GB" dirty="0" err="1"/>
              <a:t>nsuccess</a:t>
            </a:r>
            <a:r>
              <a:rPr lang="en-GB" dirty="0"/>
              <a:t> &lt;- sum(</a:t>
            </a:r>
            <a:r>
              <a:rPr lang="en-GB" dirty="0" err="1"/>
              <a:t>dat</a:t>
            </a:r>
            <a:r>
              <a:rPr lang="en-GB" dirty="0"/>
              <a:t>)</a:t>
            </a:r>
          </a:p>
          <a:p>
            <a:r>
              <a:rPr lang="en-GB" dirty="0" err="1"/>
              <a:t>ncups</a:t>
            </a:r>
            <a:r>
              <a:rPr lang="en-GB" dirty="0"/>
              <a:t> &lt;- </a:t>
            </a:r>
            <a:r>
              <a:rPr lang="en-GB" dirty="0" err="1"/>
              <a:t>nrow</a:t>
            </a:r>
            <a:r>
              <a:rPr lang="en-GB" dirty="0"/>
              <a:t>(</a:t>
            </a:r>
            <a:r>
              <a:rPr lang="en-GB" dirty="0" err="1"/>
              <a:t>dat</a:t>
            </a:r>
            <a:r>
              <a:rPr lang="en-GB" dirty="0"/>
              <a:t>)</a:t>
            </a:r>
          </a:p>
          <a:p>
            <a:r>
              <a:rPr lang="en-GB" dirty="0" err="1"/>
              <a:t>nfails</a:t>
            </a:r>
            <a:r>
              <a:rPr lang="en-GB" dirty="0"/>
              <a:t> &lt;- </a:t>
            </a:r>
            <a:r>
              <a:rPr lang="en-GB" dirty="0" err="1"/>
              <a:t>ncups</a:t>
            </a:r>
            <a:r>
              <a:rPr lang="en-GB" dirty="0"/>
              <a:t> - </a:t>
            </a:r>
            <a:r>
              <a:rPr lang="en-GB" dirty="0" err="1"/>
              <a:t>nsuccess</a:t>
            </a:r>
            <a:endParaRPr lang="en-GB" dirty="0"/>
          </a:p>
          <a:p>
            <a:r>
              <a:rPr lang="en-GB" dirty="0" err="1"/>
              <a:t>dat</a:t>
            </a:r>
            <a:r>
              <a:rPr lang="en-GB" dirty="0"/>
              <a:t> &lt;- c(</a:t>
            </a:r>
            <a:r>
              <a:rPr lang="en-GB" dirty="0" err="1"/>
              <a:t>nsuccess</a:t>
            </a:r>
            <a:r>
              <a:rPr lang="en-GB" dirty="0"/>
              <a:t>, </a:t>
            </a:r>
            <a:r>
              <a:rPr lang="en-GB" dirty="0" err="1"/>
              <a:t>nfails</a:t>
            </a:r>
            <a:r>
              <a:rPr lang="en-GB" dirty="0"/>
              <a:t>)</a:t>
            </a:r>
          </a:p>
          <a:p>
            <a:r>
              <a:rPr lang="en-GB" dirty="0"/>
              <a:t>res &lt;- </a:t>
            </a:r>
            <a:r>
              <a:rPr lang="en-GB" dirty="0" err="1"/>
              <a:t>chisq.test</a:t>
            </a:r>
            <a:r>
              <a:rPr lang="en-GB" dirty="0"/>
              <a:t>(</a:t>
            </a:r>
            <a:r>
              <a:rPr lang="en-GB" dirty="0" err="1"/>
              <a:t>dat</a:t>
            </a:r>
            <a:r>
              <a:rPr lang="en-GB" dirty="0"/>
              <a:t>, p = c(0.5, 0.5))</a:t>
            </a:r>
          </a:p>
          <a:p>
            <a:r>
              <a:rPr lang="en-GB" dirty="0"/>
              <a:t>res</a:t>
            </a:r>
          </a:p>
        </p:txBody>
      </p:sp>
    </p:spTree>
    <p:extLst>
      <p:ext uri="{BB962C8B-B14F-4D97-AF65-F5344CB8AC3E}">
        <p14:creationId xmlns:p14="http://schemas.microsoft.com/office/powerpoint/2010/main" val="4230367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66BA-1126-291A-9FBD-68FBE287BADA}"/>
              </a:ext>
            </a:extLst>
          </p:cNvPr>
          <p:cNvSpPr>
            <a:spLocks noGrp="1"/>
          </p:cNvSpPr>
          <p:nvPr>
            <p:ph type="title"/>
          </p:nvPr>
        </p:nvSpPr>
        <p:spPr/>
        <p:txBody>
          <a:bodyPr/>
          <a:lstStyle/>
          <a:p>
            <a:r>
              <a:rPr lang="en-GB" i="0" u="none" strike="noStrike" dirty="0">
                <a:solidFill>
                  <a:srgbClr val="FF0000"/>
                </a:solidFill>
                <a:effectLst/>
                <a:latin typeface="Source Sans Pro" panose="020B0503030403020204" pitchFamily="34" charset="0"/>
              </a:rPr>
              <a:t> SPSS Action: A Binomial test</a:t>
            </a:r>
            <a:endParaRPr lang="en-GB" dirty="0">
              <a:solidFill>
                <a:srgbClr val="FF0000"/>
              </a:solidFill>
            </a:endParaRPr>
          </a:p>
        </p:txBody>
      </p:sp>
      <p:sp>
        <p:nvSpPr>
          <p:cNvPr id="3" name="Content Placeholder 2">
            <a:extLst>
              <a:ext uri="{FF2B5EF4-FFF2-40B4-BE49-F238E27FC236}">
                <a16:creationId xmlns:a16="http://schemas.microsoft.com/office/drawing/2014/main" id="{49612DBF-FFFD-8703-BC04-C55E30A5C980}"/>
              </a:ext>
            </a:extLst>
          </p:cNvPr>
          <p:cNvSpPr>
            <a:spLocks noGrp="1"/>
          </p:cNvSpPr>
          <p:nvPr>
            <p:ph idx="1"/>
          </p:nvPr>
        </p:nvSpPr>
        <p:spPr/>
        <p:txBody>
          <a:bodyPr>
            <a:normAutofit fontScale="92500" lnSpcReduction="10000"/>
          </a:bodyPr>
          <a:lstStyle/>
          <a:p>
            <a:r>
              <a:rPr lang="en-GB" dirty="0"/>
              <a:t>Data. </a:t>
            </a:r>
            <a:r>
              <a:rPr lang="en-GB" dirty="0" err="1"/>
              <a:t>MagicLady.sav</a:t>
            </a:r>
            <a:endParaRPr lang="en-GB" dirty="0"/>
          </a:p>
          <a:p>
            <a:r>
              <a:rPr lang="en-GB" dirty="0"/>
              <a:t>Steps: </a:t>
            </a:r>
          </a:p>
          <a:p>
            <a:pPr lvl="1"/>
            <a:r>
              <a:rPr lang="en-GB" b="0" i="0" u="none" strike="noStrike" dirty="0" err="1">
                <a:solidFill>
                  <a:srgbClr val="000000"/>
                </a:solidFill>
                <a:effectLst/>
                <a:latin typeface="Source Sans Pro" panose="020B0503030403020204" pitchFamily="34" charset="0"/>
              </a:rPr>
              <a:t>Analyze</a:t>
            </a:r>
            <a:r>
              <a:rPr lang="en-GB" b="0" i="0" u="none" strike="noStrike" dirty="0">
                <a:solidFill>
                  <a:srgbClr val="000000"/>
                </a:solidFill>
                <a:effectLst/>
                <a:latin typeface="Source Sans Pro" panose="020B0503030403020204" pitchFamily="34" charset="0"/>
              </a:rPr>
              <a:t> → Nonparametric </a:t>
            </a:r>
            <a:r>
              <a:rPr lang="en-GB" b="0" i="0" u="none" strike="noStrike" dirty="0" err="1">
                <a:solidFill>
                  <a:srgbClr val="000000"/>
                </a:solidFill>
                <a:effectLst/>
                <a:latin typeface="Source Sans Pro" panose="020B0503030403020204" pitchFamily="34" charset="0"/>
              </a:rPr>
              <a:t>Tests→Legacy</a:t>
            </a:r>
            <a:r>
              <a:rPr lang="en-GB" b="0" i="0" u="none" strike="noStrike" dirty="0">
                <a:solidFill>
                  <a:srgbClr val="000000"/>
                </a:solidFill>
                <a:effectLst/>
                <a:latin typeface="Source Sans Pro" panose="020B0503030403020204" pitchFamily="34" charset="0"/>
              </a:rPr>
              <a:t> </a:t>
            </a:r>
            <a:r>
              <a:rPr lang="en-GB" b="0" i="0" u="none" strike="noStrike" dirty="0" err="1">
                <a:solidFill>
                  <a:srgbClr val="000000"/>
                </a:solidFill>
                <a:effectLst/>
                <a:latin typeface="Source Sans Pro" panose="020B0503030403020204" pitchFamily="34" charset="0"/>
              </a:rPr>
              <a:t>Dialogs→Chi-Square</a:t>
            </a:r>
            <a:r>
              <a:rPr lang="en-GB" b="0" i="0" u="none" strike="noStrike" dirty="0">
                <a:solidFill>
                  <a:srgbClr val="000000"/>
                </a:solidFill>
                <a:effectLst/>
                <a:latin typeface="Source Sans Pro" panose="020B0503030403020204" pitchFamily="34" charset="0"/>
              </a:rPr>
              <a:t>.</a:t>
            </a:r>
          </a:p>
          <a:p>
            <a:pPr lvl="1"/>
            <a:r>
              <a:rPr lang="en-GB" b="0" i="0" u="none" strike="noStrike" dirty="0">
                <a:solidFill>
                  <a:srgbClr val="000000"/>
                </a:solidFill>
                <a:effectLst/>
                <a:latin typeface="Source Sans Pro" panose="020B0503030403020204" pitchFamily="34" charset="0"/>
              </a:rPr>
              <a:t>After the SPSS windows appear on your screen, move the variable Guess into the Test Variable List box.</a:t>
            </a:r>
          </a:p>
          <a:p>
            <a:pPr lvl="1"/>
            <a:r>
              <a:rPr lang="en-GB" b="0" i="0" u="none" strike="noStrike" dirty="0">
                <a:solidFill>
                  <a:srgbClr val="000000"/>
                </a:solidFill>
                <a:effectLst/>
                <a:latin typeface="Source Sans Pro" panose="020B0503030403020204" pitchFamily="34" charset="0"/>
              </a:rPr>
              <a:t>Next, click OK or Paste if you want to work with an SPSS syntax .</a:t>
            </a:r>
          </a:p>
          <a:p>
            <a:r>
              <a:rPr lang="en-GB" b="0" i="0" u="none" strike="noStrike" dirty="0">
                <a:solidFill>
                  <a:srgbClr val="000000"/>
                </a:solidFill>
                <a:effectLst/>
                <a:latin typeface="Source Sans Pro" panose="020B0503030403020204" pitchFamily="34" charset="0"/>
              </a:rPr>
              <a:t>SPSS syntax:</a:t>
            </a:r>
          </a:p>
          <a:p>
            <a:pPr marL="0" indent="0">
              <a:buNone/>
            </a:pPr>
            <a:r>
              <a:rPr lang="en-GB" b="0" i="0" u="none" strike="noStrike" dirty="0">
                <a:solidFill>
                  <a:srgbClr val="000000"/>
                </a:solidFill>
                <a:effectLst/>
                <a:latin typeface="Source Sans Pro" panose="020B0503030403020204" pitchFamily="34" charset="0"/>
              </a:rPr>
              <a:t>   NPAR TESTS </a:t>
            </a:r>
          </a:p>
          <a:p>
            <a:pPr marL="0" indent="0">
              <a:buNone/>
            </a:pPr>
            <a:r>
              <a:rPr lang="en-GB" b="0" i="0" u="none" strike="noStrike" dirty="0">
                <a:solidFill>
                  <a:srgbClr val="000000"/>
                </a:solidFill>
                <a:effectLst/>
                <a:latin typeface="Source Sans Pro" panose="020B0503030403020204" pitchFamily="34" charset="0"/>
              </a:rPr>
              <a:t>      /CHISQUARE=Guess</a:t>
            </a:r>
          </a:p>
          <a:p>
            <a:pPr marL="0" indent="0">
              <a:buNone/>
            </a:pPr>
            <a:r>
              <a:rPr lang="en-GB" dirty="0">
                <a:solidFill>
                  <a:srgbClr val="000000"/>
                </a:solidFill>
                <a:latin typeface="Source Sans Pro" panose="020B0503030403020204" pitchFamily="34" charset="0"/>
              </a:rPr>
              <a:t>      </a:t>
            </a:r>
            <a:r>
              <a:rPr lang="en-GB" b="0" i="0" u="none" strike="noStrike" dirty="0">
                <a:solidFill>
                  <a:srgbClr val="000000"/>
                </a:solidFill>
                <a:effectLst/>
                <a:latin typeface="Source Sans Pro" panose="020B0503030403020204" pitchFamily="34" charset="0"/>
              </a:rPr>
              <a:t>/EXPECTED=EQUAL</a:t>
            </a:r>
          </a:p>
          <a:p>
            <a:pPr marL="0" indent="0">
              <a:buNone/>
            </a:pPr>
            <a:r>
              <a:rPr lang="en-GB" dirty="0">
                <a:solidFill>
                  <a:srgbClr val="000000"/>
                </a:solidFill>
                <a:latin typeface="Source Sans Pro" panose="020B0503030403020204" pitchFamily="34" charset="0"/>
              </a:rPr>
              <a:t>      </a:t>
            </a:r>
            <a:r>
              <a:rPr lang="en-GB" b="0" i="0" u="none" strike="noStrike" dirty="0">
                <a:solidFill>
                  <a:srgbClr val="000000"/>
                </a:solidFill>
                <a:effectLst/>
                <a:latin typeface="Source Sans Pro" panose="020B0503030403020204" pitchFamily="34" charset="0"/>
              </a:rPr>
              <a:t>/MISSING ANALYSIS.</a:t>
            </a:r>
          </a:p>
          <a:p>
            <a:endParaRPr lang="en-GB" dirty="0"/>
          </a:p>
        </p:txBody>
      </p:sp>
    </p:spTree>
    <p:extLst>
      <p:ext uri="{BB962C8B-B14F-4D97-AF65-F5344CB8AC3E}">
        <p14:creationId xmlns:p14="http://schemas.microsoft.com/office/powerpoint/2010/main" val="2278849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00564-7748-51D3-44DC-3444A2B6D202}"/>
              </a:ext>
            </a:extLst>
          </p:cNvPr>
          <p:cNvSpPr>
            <a:spLocks noGrp="1"/>
          </p:cNvSpPr>
          <p:nvPr>
            <p:ph type="title"/>
          </p:nvPr>
        </p:nvSpPr>
        <p:spPr/>
        <p:txBody>
          <a:bodyPr/>
          <a:lstStyle/>
          <a:p>
            <a:r>
              <a:rPr lang="en-GB" i="0" u="none" strike="noStrike" dirty="0">
                <a:solidFill>
                  <a:srgbClr val="FF0000"/>
                </a:solidFill>
                <a:effectLst/>
                <a:latin typeface="Source Sans Pro" panose="020B0503030403020204" pitchFamily="34" charset="0"/>
              </a:rPr>
              <a:t>R Action: A Binomial Test</a:t>
            </a:r>
            <a:endParaRPr lang="en-GB" dirty="0">
              <a:solidFill>
                <a:srgbClr val="FF0000"/>
              </a:solidFill>
            </a:endParaRPr>
          </a:p>
        </p:txBody>
      </p:sp>
      <p:sp>
        <p:nvSpPr>
          <p:cNvPr id="5" name="TextBox 4">
            <a:extLst>
              <a:ext uri="{FF2B5EF4-FFF2-40B4-BE49-F238E27FC236}">
                <a16:creationId xmlns:a16="http://schemas.microsoft.com/office/drawing/2014/main" id="{C08D878D-33A9-4F98-4DC1-C13B8E8D03EA}"/>
              </a:ext>
            </a:extLst>
          </p:cNvPr>
          <p:cNvSpPr txBox="1"/>
          <p:nvPr/>
        </p:nvSpPr>
        <p:spPr>
          <a:xfrm>
            <a:off x="1130473" y="1853510"/>
            <a:ext cx="7700375" cy="1200329"/>
          </a:xfrm>
          <a:prstGeom prst="rect">
            <a:avLst/>
          </a:prstGeom>
          <a:noFill/>
        </p:spPr>
        <p:txBody>
          <a:bodyPr wrap="square">
            <a:spAutoFit/>
          </a:bodyPr>
          <a:lstStyle/>
          <a:p>
            <a:r>
              <a:rPr lang="en-GB" dirty="0"/>
              <a:t>library(haven)</a:t>
            </a:r>
          </a:p>
          <a:p>
            <a:endParaRPr lang="en-GB" dirty="0"/>
          </a:p>
          <a:p>
            <a:r>
              <a:rPr lang="en-GB" dirty="0"/>
              <a:t># Read data</a:t>
            </a:r>
          </a:p>
          <a:p>
            <a:r>
              <a:rPr lang="en-GB" dirty="0" err="1"/>
              <a:t>dat</a:t>
            </a:r>
            <a:r>
              <a:rPr lang="en-GB" dirty="0"/>
              <a:t> &lt;- </a:t>
            </a:r>
            <a:r>
              <a:rPr lang="en-GB" dirty="0" err="1"/>
              <a:t>read_spss</a:t>
            </a:r>
            <a:r>
              <a:rPr lang="en-GB" dirty="0"/>
              <a:t>("/Users/</a:t>
            </a:r>
            <a:r>
              <a:rPr lang="en-GB" dirty="0" err="1"/>
              <a:t>ahmaddaryanto</a:t>
            </a:r>
            <a:r>
              <a:rPr lang="en-GB" dirty="0"/>
              <a:t>/Documents/Data1/</a:t>
            </a:r>
            <a:r>
              <a:rPr lang="en-GB" dirty="0" err="1"/>
              <a:t>MagicLady.sav</a:t>
            </a:r>
            <a:r>
              <a:rPr lang="en-GB" dirty="0"/>
              <a:t>")</a:t>
            </a:r>
          </a:p>
        </p:txBody>
      </p:sp>
      <p:sp>
        <p:nvSpPr>
          <p:cNvPr id="8" name="TextBox 7">
            <a:extLst>
              <a:ext uri="{FF2B5EF4-FFF2-40B4-BE49-F238E27FC236}">
                <a16:creationId xmlns:a16="http://schemas.microsoft.com/office/drawing/2014/main" id="{C9093EE8-25AD-88FD-F90B-4BEDBE924AB3}"/>
              </a:ext>
            </a:extLst>
          </p:cNvPr>
          <p:cNvSpPr txBox="1"/>
          <p:nvPr/>
        </p:nvSpPr>
        <p:spPr>
          <a:xfrm>
            <a:off x="1130473" y="3429000"/>
            <a:ext cx="6093912" cy="646331"/>
          </a:xfrm>
          <a:prstGeom prst="rect">
            <a:avLst/>
          </a:prstGeom>
          <a:noFill/>
        </p:spPr>
        <p:txBody>
          <a:bodyPr wrap="square">
            <a:spAutoFit/>
          </a:bodyPr>
          <a:lstStyle/>
          <a:p>
            <a:r>
              <a:rPr lang="en-GB" dirty="0" err="1"/>
              <a:t>nsuccess</a:t>
            </a:r>
            <a:r>
              <a:rPr lang="en-GB" dirty="0"/>
              <a:t> &lt;- sum(</a:t>
            </a:r>
            <a:r>
              <a:rPr lang="en-GB" dirty="0" err="1"/>
              <a:t>dat</a:t>
            </a:r>
            <a:r>
              <a:rPr lang="en-GB" dirty="0"/>
              <a:t>)</a:t>
            </a:r>
          </a:p>
          <a:p>
            <a:r>
              <a:rPr lang="en-GB" dirty="0" err="1"/>
              <a:t>ncups</a:t>
            </a:r>
            <a:r>
              <a:rPr lang="en-GB" dirty="0"/>
              <a:t> &lt;- </a:t>
            </a:r>
            <a:r>
              <a:rPr lang="en-GB" dirty="0" err="1"/>
              <a:t>nrow</a:t>
            </a:r>
            <a:r>
              <a:rPr lang="en-GB" dirty="0"/>
              <a:t>(</a:t>
            </a:r>
            <a:r>
              <a:rPr lang="en-GB" dirty="0" err="1"/>
              <a:t>dat</a:t>
            </a:r>
            <a:r>
              <a:rPr lang="en-GB" dirty="0"/>
              <a:t>)</a:t>
            </a:r>
          </a:p>
        </p:txBody>
      </p:sp>
      <p:sp>
        <p:nvSpPr>
          <p:cNvPr id="10" name="TextBox 9">
            <a:extLst>
              <a:ext uri="{FF2B5EF4-FFF2-40B4-BE49-F238E27FC236}">
                <a16:creationId xmlns:a16="http://schemas.microsoft.com/office/drawing/2014/main" id="{8B3767C2-8342-9D7D-B2E8-8AA151E399CA}"/>
              </a:ext>
            </a:extLst>
          </p:cNvPr>
          <p:cNvSpPr txBox="1"/>
          <p:nvPr/>
        </p:nvSpPr>
        <p:spPr>
          <a:xfrm>
            <a:off x="1130473" y="4361569"/>
            <a:ext cx="6093912" cy="646331"/>
          </a:xfrm>
          <a:prstGeom prst="rect">
            <a:avLst/>
          </a:prstGeom>
          <a:noFill/>
        </p:spPr>
        <p:txBody>
          <a:bodyPr wrap="square">
            <a:spAutoFit/>
          </a:bodyPr>
          <a:lstStyle/>
          <a:p>
            <a:r>
              <a:rPr lang="en-GB" dirty="0"/>
              <a:t>res &lt;- </a:t>
            </a:r>
            <a:r>
              <a:rPr lang="en-GB" dirty="0" err="1"/>
              <a:t>prop.test</a:t>
            </a:r>
            <a:r>
              <a:rPr lang="en-GB" dirty="0"/>
              <a:t>(</a:t>
            </a:r>
            <a:r>
              <a:rPr lang="en-GB" dirty="0" err="1"/>
              <a:t>nsuccess</a:t>
            </a:r>
            <a:r>
              <a:rPr lang="en-GB" dirty="0"/>
              <a:t>, </a:t>
            </a:r>
            <a:r>
              <a:rPr lang="en-GB" dirty="0" err="1"/>
              <a:t>ncups</a:t>
            </a:r>
            <a:r>
              <a:rPr lang="en-GB" dirty="0"/>
              <a:t>, 0.5)</a:t>
            </a:r>
          </a:p>
          <a:p>
            <a:r>
              <a:rPr lang="en-GB" dirty="0"/>
              <a:t>res</a:t>
            </a:r>
          </a:p>
        </p:txBody>
      </p:sp>
    </p:spTree>
    <p:extLst>
      <p:ext uri="{BB962C8B-B14F-4D97-AF65-F5344CB8AC3E}">
        <p14:creationId xmlns:p14="http://schemas.microsoft.com/office/powerpoint/2010/main" val="3253933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DEE70-7798-302F-9635-7B825E42AE0D}"/>
              </a:ext>
            </a:extLst>
          </p:cNvPr>
          <p:cNvSpPr>
            <a:spLocks noGrp="1"/>
          </p:cNvSpPr>
          <p:nvPr>
            <p:ph type="title"/>
          </p:nvPr>
        </p:nvSpPr>
        <p:spPr/>
        <p:txBody>
          <a:bodyPr/>
          <a:lstStyle/>
          <a:p>
            <a:r>
              <a:rPr lang="en-GB" i="0" u="none" strike="noStrike" dirty="0">
                <a:solidFill>
                  <a:srgbClr val="FF0000"/>
                </a:solidFill>
                <a:effectLst/>
                <a:latin typeface="Source Sans Pro" panose="020B0503030403020204" pitchFamily="34" charset="0"/>
              </a:rPr>
              <a:t>Assumptions of the Binomial test</a:t>
            </a:r>
            <a:endParaRPr lang="en-GB" dirty="0">
              <a:solidFill>
                <a:srgbClr val="FF0000"/>
              </a:solidFill>
            </a:endParaRPr>
          </a:p>
        </p:txBody>
      </p:sp>
      <p:sp>
        <p:nvSpPr>
          <p:cNvPr id="5" name="Content Placeholder 4">
            <a:extLst>
              <a:ext uri="{FF2B5EF4-FFF2-40B4-BE49-F238E27FC236}">
                <a16:creationId xmlns:a16="http://schemas.microsoft.com/office/drawing/2014/main" id="{25472D35-1528-E93E-B0C2-2A1331524E4C}"/>
              </a:ext>
            </a:extLst>
          </p:cNvPr>
          <p:cNvSpPr>
            <a:spLocks noGrp="1"/>
          </p:cNvSpPr>
          <p:nvPr>
            <p:ph idx="1"/>
          </p:nvPr>
        </p:nvSpPr>
        <p:spPr/>
        <p:txBody>
          <a:bodyPr/>
          <a:lstStyle/>
          <a:p>
            <a:r>
              <a:rPr lang="en-GB" b="0" i="0" u="none" strike="noStrike" dirty="0">
                <a:solidFill>
                  <a:srgbClr val="000000"/>
                </a:solidFill>
                <a:effectLst/>
                <a:latin typeface="Source Sans Pro" panose="020B0503030403020204" pitchFamily="34" charset="0"/>
              </a:rPr>
              <a:t>The minimum expected value in a cell is at least 5.</a:t>
            </a:r>
          </a:p>
          <a:p>
            <a:r>
              <a:rPr lang="en-GB" b="0" i="0" u="none" strike="noStrike" dirty="0">
                <a:solidFill>
                  <a:srgbClr val="000000"/>
                </a:solidFill>
                <a:effectLst/>
                <a:latin typeface="Source Sans Pro" panose="020B0503030403020204" pitchFamily="34" charset="0"/>
              </a:rPr>
              <a:t>The minimum sample size is 30 (see </a:t>
            </a:r>
            <a:r>
              <a:rPr lang="en-GB" b="1" i="0" u="none" strike="noStrike" dirty="0">
                <a:solidFill>
                  <a:srgbClr val="000000"/>
                </a:solidFill>
                <a:effectLst/>
                <a:latin typeface="Source Sans Pro" panose="020B0503030403020204" pitchFamily="34" charset="0"/>
              </a:rPr>
              <a:t>?sec-CLT</a:t>
            </a:r>
            <a:r>
              <a:rPr lang="en-GB" b="0" i="0" u="none" strike="noStrike" dirty="0">
                <a:solidFill>
                  <a:srgbClr val="000000"/>
                </a:solidFill>
                <a:effectLst/>
                <a:latin typeface="Source Sans Pro" panose="020B0503030403020204" pitchFamily="34" charset="0"/>
              </a:rPr>
              <a:t>) for the test to provide a reliable result</a:t>
            </a:r>
            <a:endParaRPr lang="en-GB" dirty="0"/>
          </a:p>
        </p:txBody>
      </p:sp>
    </p:spTree>
    <p:extLst>
      <p:ext uri="{BB962C8B-B14F-4D97-AF65-F5344CB8AC3E}">
        <p14:creationId xmlns:p14="http://schemas.microsoft.com/office/powerpoint/2010/main" val="1741510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612</TotalTime>
  <Words>1248</Words>
  <Application>Microsoft Macintosh PowerPoint</Application>
  <PresentationFormat>Widescreen</PresentationFormat>
  <Paragraphs>141</Paragraphs>
  <Slides>23</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0" baseType="lpstr">
      <vt:lpstr>-webkit-standard</vt:lpstr>
      <vt:lpstr>Arial</vt:lpstr>
      <vt:lpstr>Calibri</vt:lpstr>
      <vt:lpstr>Calibri Light</vt:lpstr>
      <vt:lpstr>Source Sans Pro</vt:lpstr>
      <vt:lpstr>Office Theme</vt:lpstr>
      <vt:lpstr>Equation</vt:lpstr>
      <vt:lpstr>Chapter 10: Testing Proportions</vt:lpstr>
      <vt:lpstr>Learning Objectives</vt:lpstr>
      <vt:lpstr>Testing A Single Proportion</vt:lpstr>
      <vt:lpstr> SPSS Action: A Chi-square test</vt:lpstr>
      <vt:lpstr>PowerPoint Presentation</vt:lpstr>
      <vt:lpstr>R Action: A Chi-Square Test</vt:lpstr>
      <vt:lpstr> SPSS Action: A Binomial test</vt:lpstr>
      <vt:lpstr>R Action: A Binomial Test</vt:lpstr>
      <vt:lpstr>Assumptions of the Binomial test</vt:lpstr>
      <vt:lpstr>Testing the Difference between Two Proportions </vt:lpstr>
      <vt:lpstr>PowerPoint Presentation</vt:lpstr>
      <vt:lpstr>SPSS Action: D2prop Macro</vt:lpstr>
      <vt:lpstr>SPSS Action: D2prop Macro</vt:lpstr>
      <vt:lpstr>SPSS Action: D2prop Macro</vt:lpstr>
      <vt:lpstr>PowerPoint Presentation</vt:lpstr>
      <vt:lpstr>R Action: Testing The Difference in Two Proportions</vt:lpstr>
      <vt:lpstr>Crosstabs</vt:lpstr>
      <vt:lpstr>SPSS Action</vt:lpstr>
      <vt:lpstr>PowerPoint Presentation</vt:lpstr>
      <vt:lpstr>PowerPoint Presentation</vt:lpstr>
      <vt:lpstr>PowerPoint Presentation</vt:lpstr>
      <vt:lpstr>R Action</vt:lpstr>
      <vt:lpstr>R Action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Daryanto, Ahmad</dc:creator>
  <cp:lastModifiedBy>Daryanto, Ahmad</cp:lastModifiedBy>
  <cp:revision>80</cp:revision>
  <dcterms:created xsi:type="dcterms:W3CDTF">2023-09-06T09:26:29Z</dcterms:created>
  <dcterms:modified xsi:type="dcterms:W3CDTF">2023-10-26T19:18:26Z</dcterms:modified>
</cp:coreProperties>
</file>